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6" r:id="rId3"/>
    <p:sldMasterId id="2147483698" r:id="rId4"/>
  </p:sldMasterIdLst>
  <p:notesMasterIdLst>
    <p:notesMasterId r:id="rId55"/>
  </p:notesMasterIdLst>
  <p:sldIdLst>
    <p:sldId id="356" r:id="rId5"/>
    <p:sldId id="851" r:id="rId6"/>
    <p:sldId id="265" r:id="rId7"/>
    <p:sldId id="858" r:id="rId8"/>
    <p:sldId id="380" r:id="rId9"/>
    <p:sldId id="398" r:id="rId10"/>
    <p:sldId id="353" r:id="rId11"/>
    <p:sldId id="882" r:id="rId12"/>
    <p:sldId id="834" r:id="rId13"/>
    <p:sldId id="375" r:id="rId14"/>
    <p:sldId id="381" r:id="rId15"/>
    <p:sldId id="835" r:id="rId16"/>
    <p:sldId id="848" r:id="rId17"/>
    <p:sldId id="376" r:id="rId18"/>
    <p:sldId id="313" r:id="rId19"/>
    <p:sldId id="385" r:id="rId20"/>
    <p:sldId id="390" r:id="rId21"/>
    <p:sldId id="391" r:id="rId22"/>
    <p:sldId id="893" r:id="rId23"/>
    <p:sldId id="317" r:id="rId24"/>
    <p:sldId id="861" r:id="rId25"/>
    <p:sldId id="862" r:id="rId26"/>
    <p:sldId id="863" r:id="rId27"/>
    <p:sldId id="894" r:id="rId28"/>
    <p:sldId id="883" r:id="rId29"/>
    <p:sldId id="382" r:id="rId30"/>
    <p:sldId id="884" r:id="rId31"/>
    <p:sldId id="838" r:id="rId32"/>
    <p:sldId id="330" r:id="rId33"/>
    <p:sldId id="865" r:id="rId34"/>
    <p:sldId id="885" r:id="rId35"/>
    <p:sldId id="886" r:id="rId36"/>
    <p:sldId id="887" r:id="rId37"/>
    <p:sldId id="888" r:id="rId38"/>
    <p:sldId id="890" r:id="rId39"/>
    <p:sldId id="891" r:id="rId40"/>
    <p:sldId id="892" r:id="rId41"/>
    <p:sldId id="867" r:id="rId42"/>
    <p:sldId id="866" r:id="rId43"/>
    <p:sldId id="869" r:id="rId44"/>
    <p:sldId id="871" r:id="rId45"/>
    <p:sldId id="873" r:id="rId46"/>
    <p:sldId id="350" r:id="rId47"/>
    <p:sldId id="877" r:id="rId48"/>
    <p:sldId id="833" r:id="rId49"/>
    <p:sldId id="880" r:id="rId50"/>
    <p:sldId id="388" r:id="rId51"/>
    <p:sldId id="881" r:id="rId52"/>
    <p:sldId id="879" r:id="rId53"/>
    <p:sldId id="399"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2" pos="864" userDrawn="1">
          <p15:clr>
            <a:srgbClr val="A4A3A4"/>
          </p15:clr>
        </p15:guide>
        <p15:guide id="3" orient="horz" pos="14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ch, Kari" initials="LK" lastIdx="2" clrIdx="0">
    <p:extLst>
      <p:ext uri="{19B8F6BF-5375-455C-9EA6-DF929625EA0E}">
        <p15:presenceInfo xmlns:p15="http://schemas.microsoft.com/office/powerpoint/2012/main" userId="S::LynchK@prpa.org::18245395-7c4b-4964-89fe-94fec20be2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8D6E2"/>
    <a:srgbClr val="C6D4E0"/>
    <a:srgbClr val="00A6CE"/>
    <a:srgbClr val="263746"/>
    <a:srgbClr val="000000"/>
    <a:srgbClr val="008AD8"/>
    <a:srgbClr val="FDB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062" autoAdjust="0"/>
  </p:normalViewPr>
  <p:slideViewPr>
    <p:cSldViewPr snapToGrid="0">
      <p:cViewPr varScale="1">
        <p:scale>
          <a:sx n="74" d="100"/>
          <a:sy n="74" d="100"/>
        </p:scale>
        <p:origin x="1860" y="72"/>
      </p:cViewPr>
      <p:guideLst>
        <p:guide orient="horz" pos="984"/>
        <p:guide pos="864"/>
        <p:guide orient="horz" pos="1464"/>
      </p:guideLst>
    </p:cSldViewPr>
  </p:slideViewPr>
  <p:outlineViewPr>
    <p:cViewPr>
      <p:scale>
        <a:sx n="33" d="100"/>
        <a:sy n="33" d="100"/>
      </p:scale>
      <p:origin x="0" y="-16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iris\CustomerServices\Marketing%20&amp;%20Events\EWBusiness\2017%20Technical%20Trainings\November\EW-Contractor%20Social%2011.15.17.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iris\CustomerServices\Marketing%20&amp;%20Events\EWBusiness\2017%20Technical%20Trainings\November\EW-Contractor%20Social%2011.15.17.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b="1" dirty="0">
                <a:solidFill>
                  <a:schemeClr val="bg1"/>
                </a:solidFill>
              </a:rPr>
              <a:t>Load forecast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5298399017071901"/>
          <c:y val="0.10437455132056087"/>
          <c:w val="0.81781282095136332"/>
          <c:h val="0.70680482507149589"/>
        </c:manualLayout>
      </c:layout>
      <c:lineChart>
        <c:grouping val="standard"/>
        <c:varyColors val="0"/>
        <c:ser>
          <c:idx val="0"/>
          <c:order val="0"/>
          <c:tx>
            <c:strRef>
              <c:f>Sheet1!$B$1</c:f>
              <c:strCache>
                <c:ptCount val="1"/>
                <c:pt idx="0">
                  <c:v>Without EE programs</c:v>
                </c:pt>
              </c:strCache>
            </c:strRef>
          </c:tx>
          <c:spPr>
            <a:ln w="22225" cap="rnd" cmpd="sng" algn="ctr">
              <a:solidFill>
                <a:schemeClr val="accent1"/>
              </a:solidFill>
              <a:round/>
            </a:ln>
            <a:effectLst/>
          </c:spPr>
          <c:marker>
            <c:symbol val="none"/>
          </c:marker>
          <c:cat>
            <c:numRef>
              <c:f>Sheet1!$A$2:$A$32</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cat>
          <c:val>
            <c:numRef>
              <c:f>Sheet1!$B$2:$B$32</c:f>
              <c:numCache>
                <c:formatCode>#,##0</c:formatCode>
                <c:ptCount val="31"/>
                <c:pt idx="0">
                  <c:v>3303.4151746074685</c:v>
                </c:pt>
                <c:pt idx="1">
                  <c:v>3340.6284480993077</c:v>
                </c:pt>
                <c:pt idx="2">
                  <c:v>3378.341398460751</c:v>
                </c:pt>
                <c:pt idx="3">
                  <c:v>3416.5583883480408</c:v>
                </c:pt>
                <c:pt idx="4">
                  <c:v>3455.2776726986795</c:v>
                </c:pt>
                <c:pt idx="5">
                  <c:v>3494.472436824637</c:v>
                </c:pt>
                <c:pt idx="6">
                  <c:v>3534.1495440855651</c:v>
                </c:pt>
                <c:pt idx="7">
                  <c:v>3574.2595565723946</c:v>
                </c:pt>
                <c:pt idx="8">
                  <c:v>3614.7586765334609</c:v>
                </c:pt>
                <c:pt idx="9">
                  <c:v>3655.6478933903454</c:v>
                </c:pt>
                <c:pt idx="10">
                  <c:v>3696.8757903908158</c:v>
                </c:pt>
                <c:pt idx="11">
                  <c:v>3738.4749392706422</c:v>
                </c:pt>
                <c:pt idx="12">
                  <c:v>3780.4075331065637</c:v>
                </c:pt>
                <c:pt idx="13">
                  <c:v>3822.4145175867561</c:v>
                </c:pt>
                <c:pt idx="14">
                  <c:v>3864.4673329606917</c:v>
                </c:pt>
                <c:pt idx="15">
                  <c:v>3906.5806953692577</c:v>
                </c:pt>
                <c:pt idx="16">
                  <c:v>3948.7427400459796</c:v>
                </c:pt>
                <c:pt idx="17">
                  <c:v>3990.9596915999273</c:v>
                </c:pt>
                <c:pt idx="18">
                  <c:v>4033.2528957509753</c:v>
                </c:pt>
                <c:pt idx="19">
                  <c:v>4075.6268320456993</c:v>
                </c:pt>
                <c:pt idx="20">
                  <c:v>4118.0847568284271</c:v>
                </c:pt>
                <c:pt idx="21">
                  <c:v>4160.6377792247176</c:v>
                </c:pt>
                <c:pt idx="22">
                  <c:v>4203.2790358749198</c:v>
                </c:pt>
                <c:pt idx="23">
                  <c:v>4246.0138788568584</c:v>
                </c:pt>
                <c:pt idx="24">
                  <c:v>4288.8423081705278</c:v>
                </c:pt>
                <c:pt idx="25">
                  <c:v>4331.7669414096781</c:v>
                </c:pt>
                <c:pt idx="26">
                  <c:v>4374.8422178902001</c:v>
                </c:pt>
                <c:pt idx="27">
                  <c:v>4418.0867488478898</c:v>
                </c:pt>
                <c:pt idx="28">
                  <c:v>4461.4902976884359</c:v>
                </c:pt>
                <c:pt idx="29">
                  <c:v>4505.0743270220455</c:v>
                </c:pt>
                <c:pt idx="30">
                  <c:v>4548.8868803662908</c:v>
                </c:pt>
              </c:numCache>
            </c:numRef>
          </c:val>
          <c:smooth val="0"/>
          <c:extLst>
            <c:ext xmlns:c16="http://schemas.microsoft.com/office/drawing/2014/chart" uri="{C3380CC4-5D6E-409C-BE32-E72D297353CC}">
              <c16:uniqueId val="{00000000-71A6-4732-B0E0-146181B0CC78}"/>
            </c:ext>
          </c:extLst>
        </c:ser>
        <c:ser>
          <c:idx val="1"/>
          <c:order val="1"/>
          <c:tx>
            <c:strRef>
              <c:f>Sheet1!$C$1</c:f>
              <c:strCache>
                <c:ptCount val="1"/>
                <c:pt idx="0">
                  <c:v>With EE programs</c:v>
                </c:pt>
              </c:strCache>
            </c:strRef>
          </c:tx>
          <c:spPr>
            <a:ln w="22225" cap="rnd" cmpd="sng" algn="ctr">
              <a:solidFill>
                <a:srgbClr val="263746"/>
              </a:solidFill>
              <a:round/>
            </a:ln>
            <a:effectLst/>
          </c:spPr>
          <c:marker>
            <c:symbol val="none"/>
          </c:marker>
          <c:cat>
            <c:numRef>
              <c:f>Sheet1!$A$2:$A$32</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cat>
          <c:val>
            <c:numRef>
              <c:f>Sheet1!$C$2:$C$32</c:f>
              <c:numCache>
                <c:formatCode>#,##0</c:formatCode>
                <c:ptCount val="31"/>
                <c:pt idx="0">
                  <c:v>3255.7314935862219</c:v>
                </c:pt>
                <c:pt idx="1">
                  <c:v>3256.4503363759791</c:v>
                </c:pt>
                <c:pt idx="2">
                  <c:v>3257.198228157662</c:v>
                </c:pt>
                <c:pt idx="3">
                  <c:v>3258.864107034055</c:v>
                </c:pt>
                <c:pt idx="4">
                  <c:v>3262.1163790162468</c:v>
                </c:pt>
                <c:pt idx="5">
                  <c:v>3268.3779126442828</c:v>
                </c:pt>
                <c:pt idx="6">
                  <c:v>3275.0378074205855</c:v>
                </c:pt>
                <c:pt idx="7">
                  <c:v>3282.1487327195641</c:v>
                </c:pt>
                <c:pt idx="8">
                  <c:v>3286.9970565065296</c:v>
                </c:pt>
                <c:pt idx="9">
                  <c:v>3291.7145412725008</c:v>
                </c:pt>
                <c:pt idx="10">
                  <c:v>3300.0510297200735</c:v>
                </c:pt>
                <c:pt idx="11">
                  <c:v>3308.2683130217411</c:v>
                </c:pt>
                <c:pt idx="12">
                  <c:v>3315.1962750568109</c:v>
                </c:pt>
                <c:pt idx="13">
                  <c:v>3317.4299089062292</c:v>
                </c:pt>
                <c:pt idx="14">
                  <c:v>3320.2530891143242</c:v>
                </c:pt>
                <c:pt idx="15">
                  <c:v>3328.7575016467754</c:v>
                </c:pt>
                <c:pt idx="16">
                  <c:v>3339.1008422234286</c:v>
                </c:pt>
                <c:pt idx="17">
                  <c:v>3352.3823717928849</c:v>
                </c:pt>
                <c:pt idx="18">
                  <c:v>3366.19929785983</c:v>
                </c:pt>
                <c:pt idx="19">
                  <c:v>3381.9021415877128</c:v>
                </c:pt>
                <c:pt idx="20">
                  <c:v>3398.28382321647</c:v>
                </c:pt>
                <c:pt idx="21">
                  <c:v>3415.9538173429091</c:v>
                </c:pt>
                <c:pt idx="22">
                  <c:v>3434.7692813580184</c:v>
                </c:pt>
                <c:pt idx="23">
                  <c:v>3454.6429817241851</c:v>
                </c:pt>
                <c:pt idx="24">
                  <c:v>3475.630045964218</c:v>
                </c:pt>
                <c:pt idx="25">
                  <c:v>3497.4340536836116</c:v>
                </c:pt>
                <c:pt idx="26">
                  <c:v>3520.0478502112564</c:v>
                </c:pt>
                <c:pt idx="27">
                  <c:v>3543.1645642844155</c:v>
                </c:pt>
                <c:pt idx="28">
                  <c:v>3566.4523835107411</c:v>
                </c:pt>
                <c:pt idx="29">
                  <c:v>3591.219800355746</c:v>
                </c:pt>
                <c:pt idx="30">
                  <c:v>3616.7447219292271</c:v>
                </c:pt>
              </c:numCache>
            </c:numRef>
          </c:val>
          <c:smooth val="0"/>
          <c:extLst>
            <c:ext xmlns:c16="http://schemas.microsoft.com/office/drawing/2014/chart" uri="{C3380CC4-5D6E-409C-BE32-E72D297353CC}">
              <c16:uniqueId val="{00000001-71A6-4732-B0E0-146181B0CC78}"/>
            </c:ext>
          </c:extLst>
        </c:ser>
        <c:dLbls>
          <c:showLegendKey val="0"/>
          <c:showVal val="0"/>
          <c:showCatName val="0"/>
          <c:showSerName val="0"/>
          <c:showPercent val="0"/>
          <c:showBubbleSize val="0"/>
        </c:dLbls>
        <c:smooth val="0"/>
        <c:axId val="395932288"/>
        <c:axId val="395933272"/>
      </c:lineChart>
      <c:catAx>
        <c:axId val="39593228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rgbClr val="000000"/>
                </a:solidFill>
                <a:latin typeface="+mn-lt"/>
                <a:ea typeface="+mn-ea"/>
                <a:cs typeface="+mn-cs"/>
              </a:defRPr>
            </a:pPr>
            <a:endParaRPr lang="en-US"/>
          </a:p>
        </c:txPr>
        <c:crossAx val="395933272"/>
        <c:crosses val="autoZero"/>
        <c:auto val="1"/>
        <c:lblAlgn val="ctr"/>
        <c:lblOffset val="100"/>
        <c:noMultiLvlLbl val="0"/>
      </c:catAx>
      <c:valAx>
        <c:axId val="395933272"/>
        <c:scaling>
          <c:orientation val="minMax"/>
        </c:scaling>
        <c:delete val="0"/>
        <c:axPos val="l"/>
        <c:majorGridlines>
          <c:spPr>
            <a:ln>
              <a:solidFill>
                <a:schemeClr val="dk1">
                  <a:lumMod val="15000"/>
                  <a:lumOff val="85000"/>
                </a:schemeClr>
              </a:solidFill>
            </a:ln>
            <a:effectLst/>
          </c:spPr>
        </c:majorGridlines>
        <c:title>
          <c:tx>
            <c:rich>
              <a:bodyPr rot="-5400000" spcFirstLastPara="1" vertOverflow="ellipsis" vert="horz" wrap="square" anchor="ctr" anchorCtr="1"/>
              <a:lstStyle/>
              <a:p>
                <a:pPr>
                  <a:defRPr sz="1197" b="0" i="0" u="none" strike="noStrike" kern="1200" cap="all" baseline="0">
                    <a:solidFill>
                      <a:srgbClr val="000000"/>
                    </a:solidFill>
                    <a:latin typeface="+mn-lt"/>
                    <a:ea typeface="+mn-ea"/>
                    <a:cs typeface="+mn-cs"/>
                  </a:defRPr>
                </a:pPr>
                <a:r>
                  <a:rPr lang="en-US" cap="none" baseline="0" dirty="0">
                    <a:solidFill>
                      <a:srgbClr val="000000"/>
                    </a:solidFill>
                  </a:rPr>
                  <a:t>Annual energy (million kWh)</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rgbClr val="000000"/>
                </a:solidFill>
                <a:latin typeface="+mn-lt"/>
                <a:ea typeface="+mn-ea"/>
                <a:cs typeface="+mn-cs"/>
              </a:defRPr>
            </a:pPr>
            <a:endParaRPr lang="en-US"/>
          </a:p>
        </c:txPr>
        <c:crossAx val="39593228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40370291551429"/>
          <c:y val="3.8225235159898611E-2"/>
          <c:w val="0.731346385755833"/>
          <c:h val="0.70122380585082111"/>
        </c:manualLayout>
      </c:layout>
      <c:barChart>
        <c:barDir val="col"/>
        <c:grouping val="stacked"/>
        <c:varyColors val="0"/>
        <c:ser>
          <c:idx val="1"/>
          <c:order val="1"/>
          <c:tx>
            <c:strRef>
              <c:f>Sheet1!$C$1</c:f>
              <c:strCache>
                <c:ptCount val="1"/>
                <c:pt idx="0">
                  <c:v>PRPA spending ($)</c:v>
                </c:pt>
              </c:strCache>
            </c:strRef>
          </c:tx>
          <c:spPr>
            <a:solidFill>
              <a:srgbClr val="00A6CE"/>
            </a:solidFill>
          </c:spPr>
          <c:invertIfNegative val="0"/>
          <c:cat>
            <c:numRef>
              <c:f>Sheet1!$A$2:$A$25</c:f>
              <c:numCache>
                <c:formatCode>General</c:formatCode>
                <c:ptCount val="2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numCache>
            </c:numRef>
          </c:cat>
          <c:val>
            <c:numRef>
              <c:f>Sheet1!$C$2:$C$25</c:f>
              <c:numCache>
                <c:formatCode>"$"#,##0_);[Red]\("$"#,##0\)</c:formatCode>
                <c:ptCount val="24"/>
                <c:pt idx="0">
                  <c:v>402787</c:v>
                </c:pt>
                <c:pt idx="1">
                  <c:v>542916.9</c:v>
                </c:pt>
                <c:pt idx="2">
                  <c:v>583578.05000000005</c:v>
                </c:pt>
                <c:pt idx="3">
                  <c:v>678203.8</c:v>
                </c:pt>
                <c:pt idx="4">
                  <c:v>231834.26666666663</c:v>
                </c:pt>
                <c:pt idx="5">
                  <c:v>1170325.5849032309</c:v>
                </c:pt>
                <c:pt idx="6">
                  <c:v>1348417.08</c:v>
                </c:pt>
                <c:pt idx="7">
                  <c:v>1914173.4399999999</c:v>
                </c:pt>
                <c:pt idx="8">
                  <c:v>1869913.76</c:v>
                </c:pt>
                <c:pt idx="9">
                  <c:v>1951672.2</c:v>
                </c:pt>
                <c:pt idx="10">
                  <c:v>2002890</c:v>
                </c:pt>
                <c:pt idx="11">
                  <c:v>2035838</c:v>
                </c:pt>
                <c:pt idx="12">
                  <c:v>2200000</c:v>
                </c:pt>
                <c:pt idx="13">
                  <c:v>2446433.2034113575</c:v>
                </c:pt>
                <c:pt idx="14">
                  <c:v>3265000</c:v>
                </c:pt>
                <c:pt idx="15">
                  <c:v>5247000</c:v>
                </c:pt>
                <c:pt idx="16">
                  <c:v>6936703.4361435603</c:v>
                </c:pt>
                <c:pt idx="17">
                  <c:v>9609146.7919924781</c:v>
                </c:pt>
                <c:pt idx="18">
                  <c:v>9703088.8106539156</c:v>
                </c:pt>
                <c:pt idx="19">
                  <c:v>9785772.9083790462</c:v>
                </c:pt>
                <c:pt idx="20">
                  <c:v>9819946.5572912414</c:v>
                </c:pt>
                <c:pt idx="21">
                  <c:v>9833534.5417947229</c:v>
                </c:pt>
                <c:pt idx="22">
                  <c:v>10104065.448385697</c:v>
                </c:pt>
                <c:pt idx="23">
                  <c:v>10226982.689869158</c:v>
                </c:pt>
              </c:numCache>
            </c:numRef>
          </c:val>
          <c:extLst>
            <c:ext xmlns:c16="http://schemas.microsoft.com/office/drawing/2014/chart" uri="{C3380CC4-5D6E-409C-BE32-E72D297353CC}">
              <c16:uniqueId val="{00000000-BBE1-437E-9EFF-9A407BC7B7C2}"/>
            </c:ext>
          </c:extLst>
        </c:ser>
        <c:ser>
          <c:idx val="2"/>
          <c:order val="2"/>
          <c:tx>
            <c:strRef>
              <c:f>Sheet1!$D$1</c:f>
              <c:strCache>
                <c:ptCount val="1"/>
                <c:pt idx="0">
                  <c:v>Muni spending ($)</c:v>
                </c:pt>
              </c:strCache>
            </c:strRef>
          </c:tx>
          <c:spPr>
            <a:solidFill>
              <a:srgbClr val="263746"/>
            </a:solidFill>
          </c:spPr>
          <c:invertIfNegative val="0"/>
          <c:cat>
            <c:numRef>
              <c:f>Sheet1!$A$2:$A$25</c:f>
              <c:numCache>
                <c:formatCode>General</c:formatCode>
                <c:ptCount val="2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numCache>
            </c:numRef>
          </c:cat>
          <c:val>
            <c:numRef>
              <c:f>Sheet1!$D$2:$D$25</c:f>
              <c:numCache>
                <c:formatCode>"$"#,##0_);[Red]\("$"#,##0\)</c:formatCode>
                <c:ptCount val="24"/>
                <c:pt idx="0">
                  <c:v>0</c:v>
                </c:pt>
                <c:pt idx="1">
                  <c:v>0</c:v>
                </c:pt>
                <c:pt idx="2">
                  <c:v>0</c:v>
                </c:pt>
                <c:pt idx="3">
                  <c:v>52111.8</c:v>
                </c:pt>
                <c:pt idx="4">
                  <c:v>221977.4</c:v>
                </c:pt>
                <c:pt idx="5">
                  <c:v>182690.25</c:v>
                </c:pt>
                <c:pt idx="6">
                  <c:v>806</c:v>
                </c:pt>
                <c:pt idx="7">
                  <c:v>174723.25</c:v>
                </c:pt>
                <c:pt idx="8">
                  <c:v>833367</c:v>
                </c:pt>
                <c:pt idx="9">
                  <c:v>80065.968947368703</c:v>
                </c:pt>
                <c:pt idx="10">
                  <c:v>562857</c:v>
                </c:pt>
                <c:pt idx="11">
                  <c:v>1143626</c:v>
                </c:pt>
                <c:pt idx="12">
                  <c:v>2432229.1083236998</c:v>
                </c:pt>
                <c:pt idx="13">
                  <c:v>2751268.5</c:v>
                </c:pt>
                <c:pt idx="14">
                  <c:v>3664000</c:v>
                </c:pt>
                <c:pt idx="15">
                  <c:v>3789571.9</c:v>
                </c:pt>
                <c:pt idx="16">
                  <c:v>3915143.8</c:v>
                </c:pt>
                <c:pt idx="17">
                  <c:v>3664000</c:v>
                </c:pt>
                <c:pt idx="18">
                  <c:v>3800000</c:v>
                </c:pt>
                <c:pt idx="19">
                  <c:v>4033776.5722838002</c:v>
                </c:pt>
                <c:pt idx="20">
                  <c:v>4074114.3380066385</c:v>
                </c:pt>
                <c:pt idx="21">
                  <c:v>4114855.4813867048</c:v>
                </c:pt>
                <c:pt idx="22">
                  <c:v>4156004.0362005718</c:v>
                </c:pt>
                <c:pt idx="23">
                  <c:v>4197564.0765625779</c:v>
                </c:pt>
              </c:numCache>
            </c:numRef>
          </c:val>
          <c:extLst>
            <c:ext xmlns:c16="http://schemas.microsoft.com/office/drawing/2014/chart" uri="{C3380CC4-5D6E-409C-BE32-E72D297353CC}">
              <c16:uniqueId val="{00000001-BBE1-437E-9EFF-9A407BC7B7C2}"/>
            </c:ext>
          </c:extLst>
        </c:ser>
        <c:dLbls>
          <c:showLegendKey val="0"/>
          <c:showVal val="0"/>
          <c:showCatName val="0"/>
          <c:showSerName val="0"/>
          <c:showPercent val="0"/>
          <c:showBubbleSize val="0"/>
        </c:dLbls>
        <c:gapWidth val="150"/>
        <c:overlap val="100"/>
        <c:axId val="126102912"/>
        <c:axId val="126101376"/>
      </c:barChart>
      <c:lineChart>
        <c:grouping val="standard"/>
        <c:varyColors val="0"/>
        <c:ser>
          <c:idx val="0"/>
          <c:order val="0"/>
          <c:tx>
            <c:strRef>
              <c:f>Sheet1!$B$1</c:f>
              <c:strCache>
                <c:ptCount val="1"/>
                <c:pt idx="0">
                  <c:v>Incremental energy savings (MWh)</c:v>
                </c:pt>
              </c:strCache>
            </c:strRef>
          </c:tx>
          <c:spPr>
            <a:ln>
              <a:solidFill>
                <a:srgbClr val="FDB525"/>
              </a:solidFill>
            </a:ln>
          </c:spPr>
          <c:marker>
            <c:spPr>
              <a:solidFill>
                <a:srgbClr val="FDB525"/>
              </a:solidFill>
              <a:ln>
                <a:solidFill>
                  <a:srgbClr val="FDB525"/>
                </a:solidFill>
              </a:ln>
            </c:spPr>
          </c:marker>
          <c:cat>
            <c:numRef>
              <c:f>Sheet1!$A$2:$A$25</c:f>
              <c:numCache>
                <c:formatCode>General</c:formatCode>
                <c:ptCount val="2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numCache>
            </c:numRef>
          </c:cat>
          <c:val>
            <c:numRef>
              <c:f>Sheet1!$B$2:$B$25</c:f>
              <c:numCache>
                <c:formatCode>#,##0</c:formatCode>
                <c:ptCount val="24"/>
                <c:pt idx="0">
                  <c:v>865.2199879753914</c:v>
                </c:pt>
                <c:pt idx="1">
                  <c:v>4569.8707669910809</c:v>
                </c:pt>
                <c:pt idx="2">
                  <c:v>3927.01742092015</c:v>
                </c:pt>
                <c:pt idx="3">
                  <c:v>3752.20241253728</c:v>
                </c:pt>
                <c:pt idx="4">
                  <c:v>4310.9115165077637</c:v>
                </c:pt>
                <c:pt idx="5">
                  <c:v>9882.9792175808889</c:v>
                </c:pt>
                <c:pt idx="6">
                  <c:v>12795.423307626628</c:v>
                </c:pt>
                <c:pt idx="7">
                  <c:v>14942.901725005568</c:v>
                </c:pt>
                <c:pt idx="8">
                  <c:v>15666</c:v>
                </c:pt>
                <c:pt idx="9">
                  <c:v>14821.687901111081</c:v>
                </c:pt>
                <c:pt idx="10">
                  <c:v>16352.018776499754</c:v>
                </c:pt>
                <c:pt idx="11">
                  <c:v>17337</c:v>
                </c:pt>
                <c:pt idx="12">
                  <c:v>16355</c:v>
                </c:pt>
                <c:pt idx="13">
                  <c:v>13016</c:v>
                </c:pt>
                <c:pt idx="14">
                  <c:v>21611</c:v>
                </c:pt>
                <c:pt idx="15">
                  <c:v>25900</c:v>
                </c:pt>
                <c:pt idx="16">
                  <c:v>32126.194313249311</c:v>
                </c:pt>
                <c:pt idx="17">
                  <c:v>38000</c:v>
                </c:pt>
                <c:pt idx="18">
                  <c:v>44619.572348668909</c:v>
                </c:pt>
                <c:pt idx="19">
                  <c:v>45553.665808680293</c:v>
                </c:pt>
                <c:pt idx="20">
                  <c:v>46507.314153378109</c:v>
                </c:pt>
                <c:pt idx="21">
                  <c:v>47480.926756697052</c:v>
                </c:pt>
                <c:pt idx="22">
                  <c:v>48474.921562656535</c:v>
                </c:pt>
                <c:pt idx="23">
                  <c:v>49489.725264772096</c:v>
                </c:pt>
              </c:numCache>
            </c:numRef>
          </c:val>
          <c:smooth val="0"/>
          <c:extLst>
            <c:ext xmlns:c16="http://schemas.microsoft.com/office/drawing/2014/chart" uri="{C3380CC4-5D6E-409C-BE32-E72D297353CC}">
              <c16:uniqueId val="{00000002-BBE1-437E-9EFF-9A407BC7B7C2}"/>
            </c:ext>
          </c:extLst>
        </c:ser>
        <c:dLbls>
          <c:showLegendKey val="0"/>
          <c:showVal val="0"/>
          <c:showCatName val="0"/>
          <c:showSerName val="0"/>
          <c:showPercent val="0"/>
          <c:showBubbleSize val="0"/>
        </c:dLbls>
        <c:marker val="1"/>
        <c:smooth val="0"/>
        <c:axId val="126093568"/>
        <c:axId val="126099456"/>
      </c:lineChart>
      <c:catAx>
        <c:axId val="126093568"/>
        <c:scaling>
          <c:orientation val="minMax"/>
        </c:scaling>
        <c:delete val="0"/>
        <c:axPos val="b"/>
        <c:numFmt formatCode="General" sourceLinked="1"/>
        <c:majorTickMark val="out"/>
        <c:minorTickMark val="none"/>
        <c:tickLblPos val="nextTo"/>
        <c:crossAx val="126099456"/>
        <c:crosses val="autoZero"/>
        <c:auto val="1"/>
        <c:lblAlgn val="ctr"/>
        <c:lblOffset val="100"/>
        <c:noMultiLvlLbl val="0"/>
      </c:catAx>
      <c:valAx>
        <c:axId val="126099456"/>
        <c:scaling>
          <c:orientation val="minMax"/>
        </c:scaling>
        <c:delete val="0"/>
        <c:axPos val="l"/>
        <c:majorGridlines>
          <c:spPr>
            <a:ln>
              <a:solidFill>
                <a:srgbClr val="E7E6E6"/>
              </a:solidFill>
            </a:ln>
          </c:spPr>
        </c:majorGridlines>
        <c:title>
          <c:tx>
            <c:rich>
              <a:bodyPr rot="-5400000" vert="horz"/>
              <a:lstStyle/>
              <a:p>
                <a:pPr>
                  <a:defRPr/>
                </a:pPr>
                <a:r>
                  <a:rPr lang="en-US"/>
                  <a:t>MWh</a:t>
                </a:r>
              </a:p>
            </c:rich>
          </c:tx>
          <c:overlay val="0"/>
        </c:title>
        <c:numFmt formatCode="#,##0" sourceLinked="1"/>
        <c:majorTickMark val="out"/>
        <c:minorTickMark val="none"/>
        <c:tickLblPos val="nextTo"/>
        <c:crossAx val="126093568"/>
        <c:crosses val="autoZero"/>
        <c:crossBetween val="between"/>
      </c:valAx>
      <c:valAx>
        <c:axId val="126101376"/>
        <c:scaling>
          <c:orientation val="minMax"/>
          <c:max val="15000000"/>
        </c:scaling>
        <c:delete val="0"/>
        <c:axPos val="r"/>
        <c:numFmt formatCode="&quot;$&quot;#,##0_);[Red]\(&quot;$&quot;#,##0\)" sourceLinked="1"/>
        <c:majorTickMark val="out"/>
        <c:minorTickMark val="none"/>
        <c:tickLblPos val="nextTo"/>
        <c:crossAx val="126102912"/>
        <c:crosses val="max"/>
        <c:crossBetween val="between"/>
        <c:majorUnit val="2500000"/>
      </c:valAx>
      <c:catAx>
        <c:axId val="126102912"/>
        <c:scaling>
          <c:orientation val="minMax"/>
        </c:scaling>
        <c:delete val="1"/>
        <c:axPos val="b"/>
        <c:numFmt formatCode="General" sourceLinked="1"/>
        <c:majorTickMark val="out"/>
        <c:minorTickMark val="none"/>
        <c:tickLblPos val="none"/>
        <c:crossAx val="126101376"/>
        <c:crosses val="autoZero"/>
        <c:auto val="1"/>
        <c:lblAlgn val="ctr"/>
        <c:lblOffset val="100"/>
        <c:noMultiLvlLbl val="0"/>
      </c:catAx>
      <c:spPr>
        <a:ln>
          <a:solidFill>
            <a:srgbClr val="E7E6E6"/>
          </a:solidFill>
        </a:ln>
      </c:spPr>
    </c:plotArea>
    <c:legend>
      <c:legendPos val="b"/>
      <c:overlay val="0"/>
    </c:legend>
    <c:plotVisOnly val="1"/>
    <c:dispBlanksAs val="gap"/>
    <c:showDLblsOverMax val="0"/>
  </c:chart>
  <c:spPr>
    <a:ln>
      <a:solidFill>
        <a:srgbClr val="E7E6E6"/>
      </a:solid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Annual energy savings </a:t>
            </a:r>
          </a:p>
        </c:rich>
      </c:tx>
      <c:overlay val="0"/>
    </c:title>
    <c:autoTitleDeleted val="0"/>
    <c:plotArea>
      <c:layout/>
      <c:barChart>
        <c:barDir val="col"/>
        <c:grouping val="clustered"/>
        <c:varyColors val="0"/>
        <c:ser>
          <c:idx val="0"/>
          <c:order val="0"/>
          <c:tx>
            <c:v>Series 1</c:v>
          </c:tx>
          <c:invertIfNegative val="0"/>
          <c:dPt>
            <c:idx val="8"/>
            <c:invertIfNegative val="0"/>
            <c:bubble3D val="0"/>
            <c:spPr>
              <a:solidFill>
                <a:schemeClr val="accent1"/>
              </a:solidFill>
            </c:spPr>
            <c:extLst>
              <c:ext xmlns:c16="http://schemas.microsoft.com/office/drawing/2014/chart" uri="{C3380CC4-5D6E-409C-BE32-E72D297353CC}">
                <c16:uniqueId val="{00000001-866A-408C-9CD7-5809DB5CCE49}"/>
              </c:ext>
            </c:extLst>
          </c:dPt>
          <c:dPt>
            <c:idx val="9"/>
            <c:invertIfNegative val="0"/>
            <c:bubble3D val="0"/>
            <c:spPr>
              <a:solidFill>
                <a:srgbClr val="FDB525"/>
              </a:solidFill>
            </c:spPr>
            <c:extLst>
              <c:ext xmlns:c16="http://schemas.microsoft.com/office/drawing/2014/chart" uri="{C3380CC4-5D6E-409C-BE32-E72D297353CC}">
                <c16:uniqueId val="{00000003-866A-408C-9CD7-5809DB5CCE49}"/>
              </c:ext>
            </c:extLst>
          </c:dPt>
          <c:dPt>
            <c:idx val="10"/>
            <c:invertIfNegative val="0"/>
            <c:bubble3D val="0"/>
            <c:spPr>
              <a:solidFill>
                <a:srgbClr val="263746"/>
              </a:solidFill>
            </c:spPr>
            <c:extLst>
              <c:ext xmlns:c16="http://schemas.microsoft.com/office/drawing/2014/chart" uri="{C3380CC4-5D6E-409C-BE32-E72D297353CC}">
                <c16:uniqueId val="{00000005-866A-408C-9CD7-5809DB5CCE49}"/>
              </c:ext>
            </c:extLst>
          </c:dPt>
          <c:cat>
            <c:strRef>
              <c:f>Sheet1!$B$45:$L$45</c:f>
              <c:strCache>
                <c:ptCount val="11"/>
                <c:pt idx="0">
                  <c:v>2009</c:v>
                </c:pt>
                <c:pt idx="1">
                  <c:v>2010</c:v>
                </c:pt>
                <c:pt idx="2">
                  <c:v>2011</c:v>
                </c:pt>
                <c:pt idx="3">
                  <c:v>2012</c:v>
                </c:pt>
                <c:pt idx="4">
                  <c:v>2013</c:v>
                </c:pt>
                <c:pt idx="5">
                  <c:v>2014</c:v>
                </c:pt>
                <c:pt idx="6">
                  <c:v>2015</c:v>
                </c:pt>
                <c:pt idx="7">
                  <c:v>2016</c:v>
                </c:pt>
                <c:pt idx="8">
                  <c:v>2017</c:v>
                </c:pt>
                <c:pt idx="9">
                  <c:v>2018</c:v>
                </c:pt>
                <c:pt idx="10">
                  <c:v>2019 (Est)</c:v>
                </c:pt>
              </c:strCache>
            </c:strRef>
          </c:cat>
          <c:val>
            <c:numRef>
              <c:f>Sheet1!$B$48:$L$48</c:f>
              <c:numCache>
                <c:formatCode>_(* #,##0_);_(* \(#,##0\);_(* "-"??_);_(@_)</c:formatCode>
                <c:ptCount val="11"/>
                <c:pt idx="0">
                  <c:v>14942.901725005568</c:v>
                </c:pt>
                <c:pt idx="1">
                  <c:v>15665.64339001088</c:v>
                </c:pt>
                <c:pt idx="2">
                  <c:v>14821.650491541952</c:v>
                </c:pt>
                <c:pt idx="3">
                  <c:v>16352.219565180712</c:v>
                </c:pt>
                <c:pt idx="4">
                  <c:v>17336.949575372411</c:v>
                </c:pt>
                <c:pt idx="5">
                  <c:v>16354.657011233565</c:v>
                </c:pt>
                <c:pt idx="6">
                  <c:v>13015.432283752643</c:v>
                </c:pt>
                <c:pt idx="7">
                  <c:v>21600.495659739237</c:v>
                </c:pt>
                <c:pt idx="8">
                  <c:v>28118.179790498551</c:v>
                </c:pt>
                <c:pt idx="9">
                  <c:v>33117.655776890089</c:v>
                </c:pt>
                <c:pt idx="10">
                  <c:v>36000</c:v>
                </c:pt>
              </c:numCache>
            </c:numRef>
          </c:val>
          <c:extLst>
            <c:ext xmlns:c16="http://schemas.microsoft.com/office/drawing/2014/chart" uri="{C3380CC4-5D6E-409C-BE32-E72D297353CC}">
              <c16:uniqueId val="{00000006-866A-408C-9CD7-5809DB5CCE49}"/>
            </c:ext>
          </c:extLst>
        </c:ser>
        <c:dLbls>
          <c:showLegendKey val="0"/>
          <c:showVal val="0"/>
          <c:showCatName val="0"/>
          <c:showSerName val="0"/>
          <c:showPercent val="0"/>
          <c:showBubbleSize val="0"/>
        </c:dLbls>
        <c:gapWidth val="150"/>
        <c:axId val="129829120"/>
        <c:axId val="129833984"/>
      </c:barChart>
      <c:catAx>
        <c:axId val="129829120"/>
        <c:scaling>
          <c:orientation val="minMax"/>
        </c:scaling>
        <c:delete val="0"/>
        <c:axPos val="b"/>
        <c:numFmt formatCode="General" sourceLinked="1"/>
        <c:majorTickMark val="none"/>
        <c:minorTickMark val="none"/>
        <c:tickLblPos val="nextTo"/>
        <c:crossAx val="129833984"/>
        <c:crosses val="autoZero"/>
        <c:auto val="1"/>
        <c:lblAlgn val="ctr"/>
        <c:lblOffset val="100"/>
        <c:noMultiLvlLbl val="0"/>
      </c:catAx>
      <c:valAx>
        <c:axId val="129833984"/>
        <c:scaling>
          <c:orientation val="minMax"/>
        </c:scaling>
        <c:delete val="0"/>
        <c:axPos val="l"/>
        <c:majorGridlines/>
        <c:title>
          <c:tx>
            <c:rich>
              <a:bodyPr/>
              <a:lstStyle/>
              <a:p>
                <a:pPr>
                  <a:defRPr/>
                </a:pPr>
                <a:r>
                  <a:rPr lang="en-US" dirty="0"/>
                  <a:t>Annual </a:t>
                </a:r>
                <a:r>
                  <a:rPr lang="en-US" dirty="0" err="1"/>
                  <a:t>kWhs</a:t>
                </a:r>
                <a:endParaRPr lang="en-US" dirty="0"/>
              </a:p>
            </c:rich>
          </c:tx>
          <c:overlay val="0"/>
        </c:title>
        <c:numFmt formatCode="_(* #,##0_);_(* \(#,##0\);_(* &quot;-&quot;??_);_(@_)" sourceLinked="1"/>
        <c:majorTickMark val="none"/>
        <c:minorTickMark val="none"/>
        <c:tickLblPos val="nextTo"/>
        <c:crossAx val="12982912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Total projects</a:t>
            </a:r>
          </a:p>
          <a:p>
            <a:pPr>
              <a:defRPr/>
            </a:pPr>
            <a:r>
              <a:rPr lang="en-US" dirty="0"/>
              <a:t>Efficiency Works Business</a:t>
            </a:r>
          </a:p>
        </c:rich>
      </c:tx>
      <c:overlay val="0"/>
    </c:title>
    <c:autoTitleDeleted val="0"/>
    <c:plotArea>
      <c:layout/>
      <c:barChart>
        <c:barDir val="col"/>
        <c:grouping val="clustered"/>
        <c:varyColors val="0"/>
        <c:ser>
          <c:idx val="0"/>
          <c:order val="0"/>
          <c:tx>
            <c:v>Series 1</c:v>
          </c:tx>
          <c:invertIfNegative val="0"/>
          <c:dPt>
            <c:idx val="9"/>
            <c:invertIfNegative val="0"/>
            <c:bubble3D val="0"/>
            <c:spPr>
              <a:solidFill>
                <a:srgbClr val="FDB525"/>
              </a:solidFill>
            </c:spPr>
            <c:extLst>
              <c:ext xmlns:c16="http://schemas.microsoft.com/office/drawing/2014/chart" uri="{C3380CC4-5D6E-409C-BE32-E72D297353CC}">
                <c16:uniqueId val="{00000001-4FD0-45AA-8957-59CC0A1ED618}"/>
              </c:ext>
            </c:extLst>
          </c:dPt>
          <c:dPt>
            <c:idx val="10"/>
            <c:invertIfNegative val="0"/>
            <c:bubble3D val="0"/>
            <c:spPr>
              <a:solidFill>
                <a:srgbClr val="263746"/>
              </a:solidFill>
            </c:spPr>
            <c:extLst>
              <c:ext xmlns:c16="http://schemas.microsoft.com/office/drawing/2014/chart" uri="{C3380CC4-5D6E-409C-BE32-E72D297353CC}">
                <c16:uniqueId val="{00000003-4FD0-45AA-8957-59CC0A1ED618}"/>
              </c:ext>
            </c:extLst>
          </c:dPt>
          <c:cat>
            <c:strRef>
              <c:f>Sheet1!$F$51:$P$51</c:f>
              <c:strCache>
                <c:ptCount val="11"/>
                <c:pt idx="0">
                  <c:v>2009</c:v>
                </c:pt>
                <c:pt idx="1">
                  <c:v>2010</c:v>
                </c:pt>
                <c:pt idx="2">
                  <c:v>2011</c:v>
                </c:pt>
                <c:pt idx="3">
                  <c:v>2012</c:v>
                </c:pt>
                <c:pt idx="4">
                  <c:v>2013</c:v>
                </c:pt>
                <c:pt idx="5">
                  <c:v>2014</c:v>
                </c:pt>
                <c:pt idx="6">
                  <c:v>2015</c:v>
                </c:pt>
                <c:pt idx="7">
                  <c:v>2016</c:v>
                </c:pt>
                <c:pt idx="8">
                  <c:v>2017</c:v>
                </c:pt>
                <c:pt idx="9">
                  <c:v>2018</c:v>
                </c:pt>
                <c:pt idx="10">
                  <c:v>2019 (Est)</c:v>
                </c:pt>
              </c:strCache>
            </c:strRef>
          </c:cat>
          <c:val>
            <c:numRef>
              <c:f>Sheet1!$F$56:$P$56</c:f>
              <c:numCache>
                <c:formatCode>General</c:formatCode>
                <c:ptCount val="11"/>
                <c:pt idx="0">
                  <c:v>294</c:v>
                </c:pt>
                <c:pt idx="1">
                  <c:v>566</c:v>
                </c:pt>
                <c:pt idx="2">
                  <c:v>498</c:v>
                </c:pt>
                <c:pt idx="3">
                  <c:v>487</c:v>
                </c:pt>
                <c:pt idx="4">
                  <c:v>600</c:v>
                </c:pt>
                <c:pt idx="5">
                  <c:v>809</c:v>
                </c:pt>
                <c:pt idx="6">
                  <c:v>831</c:v>
                </c:pt>
                <c:pt idx="7">
                  <c:v>797</c:v>
                </c:pt>
                <c:pt idx="8">
                  <c:v>1048</c:v>
                </c:pt>
                <c:pt idx="9">
                  <c:v>1152.8</c:v>
                </c:pt>
                <c:pt idx="10">
                  <c:v>1268.0800000000002</c:v>
                </c:pt>
              </c:numCache>
            </c:numRef>
          </c:val>
          <c:extLst>
            <c:ext xmlns:c16="http://schemas.microsoft.com/office/drawing/2014/chart" uri="{C3380CC4-5D6E-409C-BE32-E72D297353CC}">
              <c16:uniqueId val="{00000004-4FD0-45AA-8957-59CC0A1ED618}"/>
            </c:ext>
          </c:extLst>
        </c:ser>
        <c:dLbls>
          <c:showLegendKey val="0"/>
          <c:showVal val="0"/>
          <c:showCatName val="0"/>
          <c:showSerName val="0"/>
          <c:showPercent val="0"/>
          <c:showBubbleSize val="0"/>
        </c:dLbls>
        <c:gapWidth val="150"/>
        <c:axId val="106232832"/>
        <c:axId val="106251008"/>
      </c:barChart>
      <c:catAx>
        <c:axId val="106232832"/>
        <c:scaling>
          <c:orientation val="minMax"/>
        </c:scaling>
        <c:delete val="0"/>
        <c:axPos val="b"/>
        <c:numFmt formatCode="General" sourceLinked="0"/>
        <c:majorTickMark val="out"/>
        <c:minorTickMark val="none"/>
        <c:tickLblPos val="nextTo"/>
        <c:crossAx val="106251008"/>
        <c:crosses val="autoZero"/>
        <c:auto val="1"/>
        <c:lblAlgn val="ctr"/>
        <c:lblOffset val="100"/>
        <c:noMultiLvlLbl val="0"/>
      </c:catAx>
      <c:valAx>
        <c:axId val="106251008"/>
        <c:scaling>
          <c:orientation val="minMax"/>
        </c:scaling>
        <c:delete val="0"/>
        <c:axPos val="l"/>
        <c:majorGridlines/>
        <c:numFmt formatCode="General" sourceLinked="1"/>
        <c:majorTickMark val="out"/>
        <c:minorTickMark val="none"/>
        <c:tickLblPos val="nextTo"/>
        <c:crossAx val="106232832"/>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E0F23-28E6-4A18-B12A-0EB16DB1DC4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F288510D-AD27-47F9-B796-9816E1926CE5}">
      <dgm:prSet phldrT="[Text]">
        <dgm:style>
          <a:lnRef idx="2">
            <a:schemeClr val="accent3"/>
          </a:lnRef>
          <a:fillRef idx="1">
            <a:schemeClr val="lt1"/>
          </a:fillRef>
          <a:effectRef idx="0">
            <a:schemeClr val="accent3"/>
          </a:effectRef>
          <a:fontRef idx="minor">
            <a:schemeClr val="dk1"/>
          </a:fontRef>
        </dgm:style>
      </dgm:prSet>
      <dgm:spPr>
        <a:ln w="28575">
          <a:solidFill>
            <a:schemeClr val="accent1"/>
          </a:solidFill>
        </a:ln>
      </dgm:spPr>
      <dgm:t>
        <a:bodyPr/>
        <a:lstStyle/>
        <a:p>
          <a:r>
            <a:rPr lang="en-US" b="1" dirty="0">
              <a:solidFill>
                <a:schemeClr val="accent1"/>
              </a:solidFill>
              <a:latin typeface="Arial" pitchFamily="34" charset="0"/>
              <a:cs typeface="Arial" pitchFamily="34" charset="0"/>
            </a:rPr>
            <a:t>Higher efficiency &amp; savings</a:t>
          </a:r>
        </a:p>
      </dgm:t>
    </dgm:pt>
    <dgm:pt modelId="{FD9045D3-B5E3-4368-A969-5DEDC2FBB00E}" type="parTrans" cxnId="{D6AC26AF-CAAB-498F-887E-E94A57D6A53C}">
      <dgm:prSet/>
      <dgm:spPr/>
      <dgm:t>
        <a:bodyPr/>
        <a:lstStyle/>
        <a:p>
          <a:endParaRPr lang="en-US"/>
        </a:p>
      </dgm:t>
    </dgm:pt>
    <dgm:pt modelId="{AF0523D7-FAFF-47CE-862C-221EAC9C3A62}" type="sibTrans" cxnId="{D6AC26AF-CAAB-498F-887E-E94A57D6A53C}">
      <dgm:prSet/>
      <dgm:spPr/>
      <dgm:t>
        <a:bodyPr/>
        <a:lstStyle/>
        <a:p>
          <a:endParaRPr lang="en-US"/>
        </a:p>
      </dgm:t>
    </dgm:pt>
    <dgm:pt modelId="{33394944-6295-4CA4-9482-513B80C95F3B}">
      <dgm:prSet phldrT="[Text]" custT="1">
        <dgm:style>
          <a:lnRef idx="2">
            <a:schemeClr val="accent5"/>
          </a:lnRef>
          <a:fillRef idx="1">
            <a:schemeClr val="lt1"/>
          </a:fillRef>
          <a:effectRef idx="0">
            <a:schemeClr val="accent5"/>
          </a:effectRef>
          <a:fontRef idx="minor">
            <a:schemeClr val="dk1"/>
          </a:fontRef>
        </dgm:style>
      </dgm:prSet>
      <dgm:spPr>
        <a:ln w="28575">
          <a:solidFill>
            <a:schemeClr val="accent2"/>
          </a:solidFill>
        </a:ln>
      </dgm:spPr>
      <dgm:t>
        <a:bodyPr spcFirstLastPara="0" vert="horz" wrap="square" lIns="34290" tIns="34290" rIns="34290" bIns="34290" numCol="1" spcCol="1270" anchor="ctr" anchorCtr="0"/>
        <a:lstStyle/>
        <a:p>
          <a:r>
            <a:rPr lang="en-US" sz="1800" kern="1200" dirty="0">
              <a:solidFill>
                <a:prstClr val="black"/>
              </a:solidFill>
              <a:latin typeface="Arial" pitchFamily="34" charset="0"/>
              <a:ea typeface="+mn-ea"/>
              <a:cs typeface="Arial" pitchFamily="34" charset="0"/>
            </a:rPr>
            <a:t>Rebates</a:t>
          </a:r>
        </a:p>
      </dgm:t>
    </dgm:pt>
    <dgm:pt modelId="{93FBC7A5-3E53-43B8-86D8-C9370C7E0391}" type="parTrans" cxnId="{49DD2132-BBF0-4EED-BCB4-1919389BCB9A}">
      <dgm:prSet/>
      <dgm:spPr>
        <a:solidFill>
          <a:schemeClr val="accent2"/>
        </a:solidFill>
      </dgm:spPr>
      <dgm:t>
        <a:bodyPr/>
        <a:lstStyle/>
        <a:p>
          <a:endParaRPr lang="en-US"/>
        </a:p>
      </dgm:t>
    </dgm:pt>
    <dgm:pt modelId="{5761DEBF-EB2E-463F-A591-E2C092BA2E05}" type="sibTrans" cxnId="{49DD2132-BBF0-4EED-BCB4-1919389BCB9A}">
      <dgm:prSet/>
      <dgm:spPr/>
      <dgm:t>
        <a:bodyPr/>
        <a:lstStyle/>
        <a:p>
          <a:endParaRPr lang="en-US"/>
        </a:p>
      </dgm:t>
    </dgm:pt>
    <dgm:pt modelId="{BCC70C42-A580-4D22-9973-FAE570B63B49}">
      <dgm:prSet phldrT="[Text]" custT="1">
        <dgm:style>
          <a:lnRef idx="2">
            <a:schemeClr val="accent6"/>
          </a:lnRef>
          <a:fillRef idx="1">
            <a:schemeClr val="lt1"/>
          </a:fillRef>
          <a:effectRef idx="0">
            <a:schemeClr val="accent6"/>
          </a:effectRef>
          <a:fontRef idx="minor">
            <a:schemeClr val="dk1"/>
          </a:fontRef>
        </dgm:style>
      </dgm:prSet>
      <dgm:spPr>
        <a:ln w="28575">
          <a:solidFill>
            <a:schemeClr val="accent2"/>
          </a:solidFill>
        </a:ln>
      </dgm:spPr>
      <dgm:t>
        <a:bodyPr/>
        <a:lstStyle/>
        <a:p>
          <a:r>
            <a:rPr lang="en-US" sz="1800" dirty="0">
              <a:latin typeface="Arial" pitchFamily="34" charset="0"/>
              <a:cs typeface="Arial" pitchFamily="34" charset="0"/>
            </a:rPr>
            <a:t>Energy advising and facility assessments</a:t>
          </a:r>
        </a:p>
      </dgm:t>
    </dgm:pt>
    <dgm:pt modelId="{4C18AF1F-4099-49C1-8F5D-00F422C378BE}" type="parTrans" cxnId="{E8540A62-EF9D-4A92-AE76-3E16DF59EF70}">
      <dgm:prSet/>
      <dgm:spPr>
        <a:solidFill>
          <a:schemeClr val="accent2"/>
        </a:solidFill>
      </dgm:spPr>
      <dgm:t>
        <a:bodyPr/>
        <a:lstStyle/>
        <a:p>
          <a:endParaRPr lang="en-US"/>
        </a:p>
      </dgm:t>
    </dgm:pt>
    <dgm:pt modelId="{EEDDC613-48A9-4DA5-A0D3-A89B34F2A5E7}" type="sibTrans" cxnId="{E8540A62-EF9D-4A92-AE76-3E16DF59EF70}">
      <dgm:prSet/>
      <dgm:spPr/>
      <dgm:t>
        <a:bodyPr/>
        <a:lstStyle/>
        <a:p>
          <a:endParaRPr lang="en-US"/>
        </a:p>
      </dgm:t>
    </dgm:pt>
    <dgm:pt modelId="{03C4E654-60B8-4606-B272-DD245D5A18DD}">
      <dgm:prSet phldrT="[Text]" custT="1">
        <dgm:style>
          <a:lnRef idx="2">
            <a:schemeClr val="accent4"/>
          </a:lnRef>
          <a:fillRef idx="1">
            <a:schemeClr val="lt1"/>
          </a:fillRef>
          <a:effectRef idx="0">
            <a:schemeClr val="accent4"/>
          </a:effectRef>
          <a:fontRef idx="minor">
            <a:schemeClr val="dk1"/>
          </a:fontRef>
        </dgm:style>
      </dgm:prSet>
      <dgm:spPr>
        <a:ln w="28575">
          <a:solidFill>
            <a:schemeClr val="accent2"/>
          </a:solidFill>
        </a:ln>
      </dgm:spPr>
      <dgm:t>
        <a:bodyPr/>
        <a:lstStyle/>
        <a:p>
          <a:r>
            <a:rPr lang="en-US" sz="1800" dirty="0">
              <a:latin typeface="Arial" pitchFamily="34" charset="0"/>
              <a:cs typeface="Arial" pitchFamily="34" charset="0"/>
            </a:rPr>
            <a:t>Building tune-ups and focused support</a:t>
          </a:r>
        </a:p>
      </dgm:t>
    </dgm:pt>
    <dgm:pt modelId="{4A949C22-6B72-4FCA-8B75-D9B01F8EF615}" type="parTrans" cxnId="{9A7FE003-92C4-48F5-B9AD-2347F0C5C6B9}">
      <dgm:prSet/>
      <dgm:spPr>
        <a:solidFill>
          <a:schemeClr val="accent2"/>
        </a:solidFill>
      </dgm:spPr>
      <dgm:t>
        <a:bodyPr/>
        <a:lstStyle/>
        <a:p>
          <a:endParaRPr lang="en-US"/>
        </a:p>
      </dgm:t>
    </dgm:pt>
    <dgm:pt modelId="{4B8E1AAF-9DEA-4609-976C-D9C1CE304238}" type="sibTrans" cxnId="{9A7FE003-92C4-48F5-B9AD-2347F0C5C6B9}">
      <dgm:prSet/>
      <dgm:spPr/>
      <dgm:t>
        <a:bodyPr/>
        <a:lstStyle/>
        <a:p>
          <a:endParaRPr lang="en-US"/>
        </a:p>
      </dgm:t>
    </dgm:pt>
    <dgm:pt modelId="{E7D595AF-B175-47FE-9410-25B00321EE79}">
      <dgm:prSet phldrT="[Text]" custT="1">
        <dgm:style>
          <a:lnRef idx="2">
            <a:schemeClr val="accent5"/>
          </a:lnRef>
          <a:fillRef idx="1">
            <a:schemeClr val="lt1"/>
          </a:fillRef>
          <a:effectRef idx="0">
            <a:schemeClr val="accent5"/>
          </a:effectRef>
          <a:fontRef idx="minor">
            <a:schemeClr val="dk1"/>
          </a:fontRef>
        </dgm:style>
      </dgm:prSet>
      <dgm:spPr>
        <a:ln w="28575">
          <a:solidFill>
            <a:schemeClr val="accent2"/>
          </a:solidFill>
        </a:ln>
        <a:effectLst/>
      </dgm:spPr>
      <dgm:t>
        <a:bodyPr/>
        <a:lstStyle/>
        <a:p>
          <a:r>
            <a:rPr lang="en-US" sz="1800" dirty="0">
              <a:latin typeface="Arial" pitchFamily="34" charset="0"/>
              <a:cs typeface="Arial" pitchFamily="34" charset="0"/>
            </a:rPr>
            <a:t>Multifamily program</a:t>
          </a:r>
        </a:p>
      </dgm:t>
    </dgm:pt>
    <dgm:pt modelId="{E3014345-2ECD-4A57-AAA3-CE3D35177BCE}" type="parTrans" cxnId="{0EDF9B8A-55E8-4753-AC75-E977EFE6BCA8}">
      <dgm:prSet/>
      <dgm:spPr>
        <a:solidFill>
          <a:schemeClr val="accent2"/>
        </a:solidFill>
        <a:effectLst>
          <a:outerShdw dir="5400000" algn="ctr" rotWithShape="0">
            <a:srgbClr val="000000"/>
          </a:outerShdw>
        </a:effectLst>
      </dgm:spPr>
      <dgm:t>
        <a:bodyPr/>
        <a:lstStyle/>
        <a:p>
          <a:endParaRPr lang="en-US"/>
        </a:p>
      </dgm:t>
    </dgm:pt>
    <dgm:pt modelId="{757D2C64-4922-4246-B805-FEDE8D30F002}" type="sibTrans" cxnId="{0EDF9B8A-55E8-4753-AC75-E977EFE6BCA8}">
      <dgm:prSet/>
      <dgm:spPr/>
      <dgm:t>
        <a:bodyPr/>
        <a:lstStyle/>
        <a:p>
          <a:endParaRPr lang="en-US"/>
        </a:p>
      </dgm:t>
    </dgm:pt>
    <dgm:pt modelId="{CCE498B4-1653-405D-B44B-E06A76F763F0}">
      <dgm:prSet phldrT="[Text]" custT="1">
        <dgm:style>
          <a:lnRef idx="2">
            <a:schemeClr val="accent6"/>
          </a:lnRef>
          <a:fillRef idx="1">
            <a:schemeClr val="lt1"/>
          </a:fillRef>
          <a:effectRef idx="0">
            <a:schemeClr val="accent6"/>
          </a:effectRef>
          <a:fontRef idx="minor">
            <a:schemeClr val="dk1"/>
          </a:fontRef>
        </dgm:style>
      </dgm:prSet>
      <dgm:spPr>
        <a:ln w="28575">
          <a:solidFill>
            <a:schemeClr val="accent1"/>
          </a:solidFill>
        </a:ln>
        <a:effectLst/>
      </dgm:spPr>
      <dgm:t>
        <a:bodyPr/>
        <a:lstStyle/>
        <a:p>
          <a:r>
            <a:rPr lang="en-US" sz="1800" dirty="0">
              <a:latin typeface="Arial" pitchFamily="34" charset="0"/>
              <a:cs typeface="Arial" pitchFamily="34" charset="0"/>
            </a:rPr>
            <a:t>Efficiency Works Store</a:t>
          </a:r>
        </a:p>
      </dgm:t>
    </dgm:pt>
    <dgm:pt modelId="{B7C251A1-2511-478E-9FD6-631388C86B73}" type="parTrans" cxnId="{8F3BC005-0037-461C-812B-55CF38DBBF40}">
      <dgm:prSet/>
      <dgm:spPr>
        <a:solidFill>
          <a:schemeClr val="accent1"/>
        </a:solidFill>
        <a:effectLst/>
      </dgm:spPr>
      <dgm:t>
        <a:bodyPr/>
        <a:lstStyle/>
        <a:p>
          <a:endParaRPr lang="en-US"/>
        </a:p>
      </dgm:t>
    </dgm:pt>
    <dgm:pt modelId="{81C57DB6-0023-4BD8-ABB0-FACE507DC019}" type="sibTrans" cxnId="{8F3BC005-0037-461C-812B-55CF38DBBF40}">
      <dgm:prSet/>
      <dgm:spPr/>
      <dgm:t>
        <a:bodyPr/>
        <a:lstStyle/>
        <a:p>
          <a:endParaRPr lang="en-US"/>
        </a:p>
      </dgm:t>
    </dgm:pt>
    <dgm:pt modelId="{C614FC8E-E00C-47ED-B48C-0CAA6C5FA4B2}">
      <dgm:prSet phldrT="[Text]" custT="1">
        <dgm:style>
          <a:lnRef idx="2">
            <a:schemeClr val="accent5"/>
          </a:lnRef>
          <a:fillRef idx="1">
            <a:schemeClr val="lt1"/>
          </a:fillRef>
          <a:effectRef idx="0">
            <a:schemeClr val="accent5"/>
          </a:effectRef>
          <a:fontRef idx="minor">
            <a:schemeClr val="dk1"/>
          </a:fontRef>
        </dgm:style>
      </dgm:prSet>
      <dgm:spPr>
        <a:ln w="28575">
          <a:solidFill>
            <a:schemeClr val="bg1"/>
          </a:solidFill>
        </a:ln>
      </dgm:spPr>
      <dgm:t>
        <a:bodyPr/>
        <a:lstStyle/>
        <a:p>
          <a:r>
            <a:rPr lang="en-US" sz="1800" dirty="0">
              <a:latin typeface="Arial" pitchFamily="34" charset="0"/>
              <a:cs typeface="Arial" pitchFamily="34" charset="0"/>
            </a:rPr>
            <a:t>Rebates</a:t>
          </a:r>
        </a:p>
      </dgm:t>
    </dgm:pt>
    <dgm:pt modelId="{94D1B1A6-72C6-4B7B-A15D-C181E663C304}" type="parTrans" cxnId="{9DAFC1CC-A146-4866-9107-7F9D2B6EF439}">
      <dgm:prSet/>
      <dgm:spPr>
        <a:solidFill>
          <a:schemeClr val="bg1"/>
        </a:solidFill>
      </dgm:spPr>
      <dgm:t>
        <a:bodyPr/>
        <a:lstStyle/>
        <a:p>
          <a:endParaRPr lang="en-US"/>
        </a:p>
      </dgm:t>
    </dgm:pt>
    <dgm:pt modelId="{90EECD9B-26AA-4DD9-94EF-13F56B3C100A}" type="sibTrans" cxnId="{9DAFC1CC-A146-4866-9107-7F9D2B6EF439}">
      <dgm:prSet/>
      <dgm:spPr/>
      <dgm:t>
        <a:bodyPr/>
        <a:lstStyle/>
        <a:p>
          <a:endParaRPr lang="en-US"/>
        </a:p>
      </dgm:t>
    </dgm:pt>
    <dgm:pt modelId="{87100B86-F307-4926-B4E7-D75144346EAA}">
      <dgm:prSet phldrT="[Text]" custT="1">
        <dgm:style>
          <a:lnRef idx="2">
            <a:schemeClr val="accent6"/>
          </a:lnRef>
          <a:fillRef idx="1">
            <a:schemeClr val="lt1"/>
          </a:fillRef>
          <a:effectRef idx="0">
            <a:schemeClr val="accent6"/>
          </a:effectRef>
          <a:fontRef idx="minor">
            <a:schemeClr val="dk1"/>
          </a:fontRef>
        </dgm:style>
      </dgm:prSet>
      <dgm:spPr>
        <a:ln w="28575">
          <a:solidFill>
            <a:schemeClr val="bg1"/>
          </a:solidFill>
        </a:ln>
      </dgm:spPr>
      <dgm:t>
        <a:bodyPr/>
        <a:lstStyle/>
        <a:p>
          <a:r>
            <a:rPr lang="en-US" sz="1800" dirty="0">
              <a:latin typeface="Arial" pitchFamily="34" charset="0"/>
              <a:cs typeface="Arial" pitchFamily="34" charset="0"/>
            </a:rPr>
            <a:t>Home energy audits</a:t>
          </a:r>
        </a:p>
      </dgm:t>
    </dgm:pt>
    <dgm:pt modelId="{07991768-0674-44E4-8EF7-25D964453743}" type="parTrans" cxnId="{2787F69B-AB14-46F6-8559-222C31C4C7F7}">
      <dgm:prSet/>
      <dgm:spPr>
        <a:solidFill>
          <a:schemeClr val="bg1"/>
        </a:solidFill>
      </dgm:spPr>
      <dgm:t>
        <a:bodyPr/>
        <a:lstStyle/>
        <a:p>
          <a:endParaRPr lang="en-US"/>
        </a:p>
      </dgm:t>
    </dgm:pt>
    <dgm:pt modelId="{0F2D2B3B-C5B4-4250-806F-DE20DD5E9332}" type="sibTrans" cxnId="{2787F69B-AB14-46F6-8559-222C31C4C7F7}">
      <dgm:prSet/>
      <dgm:spPr/>
      <dgm:t>
        <a:bodyPr/>
        <a:lstStyle/>
        <a:p>
          <a:endParaRPr lang="en-US"/>
        </a:p>
      </dgm:t>
    </dgm:pt>
    <dgm:pt modelId="{E693F46D-74AF-429F-8103-C8498296C716}">
      <dgm:prSet phldrT="[Text]" custT="1">
        <dgm:style>
          <a:lnRef idx="2">
            <a:schemeClr val="accent4"/>
          </a:lnRef>
          <a:fillRef idx="1">
            <a:schemeClr val="lt1"/>
          </a:fillRef>
          <a:effectRef idx="0">
            <a:schemeClr val="accent4"/>
          </a:effectRef>
          <a:fontRef idx="minor">
            <a:schemeClr val="dk1"/>
          </a:fontRef>
        </dgm:style>
      </dgm:prSet>
      <dgm:spPr>
        <a:ln w="28575">
          <a:solidFill>
            <a:schemeClr val="bg1"/>
          </a:solidFill>
        </a:ln>
      </dgm:spPr>
      <dgm:t>
        <a:bodyPr/>
        <a:lstStyle/>
        <a:p>
          <a:r>
            <a:rPr lang="en-US" sz="1800" dirty="0">
              <a:latin typeface="Arial" pitchFamily="34" charset="0"/>
              <a:cs typeface="Arial" pitchFamily="34" charset="0"/>
            </a:rPr>
            <a:t>Lighting and appliance rebates</a:t>
          </a:r>
        </a:p>
      </dgm:t>
    </dgm:pt>
    <dgm:pt modelId="{3149F85D-9650-4F26-BEB4-F91EEBF6B871}" type="parTrans" cxnId="{03CA896B-6F12-4235-94C1-1ADF7BE5EC68}">
      <dgm:prSet/>
      <dgm:spPr>
        <a:solidFill>
          <a:schemeClr val="bg1"/>
        </a:solidFill>
      </dgm:spPr>
      <dgm:t>
        <a:bodyPr/>
        <a:lstStyle/>
        <a:p>
          <a:endParaRPr lang="en-US"/>
        </a:p>
      </dgm:t>
    </dgm:pt>
    <dgm:pt modelId="{920B32C7-C3F5-4A8D-98A7-9004ACA8E3AB}" type="sibTrans" cxnId="{03CA896B-6F12-4235-94C1-1ADF7BE5EC68}">
      <dgm:prSet/>
      <dgm:spPr/>
      <dgm:t>
        <a:bodyPr/>
        <a:lstStyle/>
        <a:p>
          <a:endParaRPr lang="en-US"/>
        </a:p>
      </dgm:t>
    </dgm:pt>
    <dgm:pt modelId="{EE866E8C-98BD-4793-A3DC-500DFFBD45BD}">
      <dgm:prSet phldrT="[Text]">
        <dgm:style>
          <a:lnRef idx="2">
            <a:schemeClr val="accent4"/>
          </a:lnRef>
          <a:fillRef idx="1">
            <a:schemeClr val="lt1"/>
          </a:fillRef>
          <a:effectRef idx="0">
            <a:schemeClr val="accent4"/>
          </a:effectRef>
          <a:fontRef idx="minor">
            <a:schemeClr val="dk1"/>
          </a:fontRef>
        </dgm:style>
      </dgm:prSet>
      <dgm:spPr>
        <a:ln w="28575">
          <a:solidFill>
            <a:schemeClr val="bg1"/>
          </a:solidFill>
        </a:ln>
      </dgm:spPr>
      <dgm:t>
        <a:bodyPr/>
        <a:lstStyle/>
        <a:p>
          <a:r>
            <a:rPr lang="en-US" dirty="0">
              <a:latin typeface="Arial" pitchFamily="34" charset="0"/>
              <a:cs typeface="Arial" pitchFamily="34" charset="0"/>
            </a:rPr>
            <a:t>Refrigerator recycling</a:t>
          </a:r>
        </a:p>
      </dgm:t>
    </dgm:pt>
    <dgm:pt modelId="{5614770C-73FB-43AA-B4FD-F67F2066B3CA}" type="parTrans" cxnId="{E7B4B6E0-E3BF-4EF6-AAE3-D33D014FF6E9}">
      <dgm:prSet/>
      <dgm:spPr>
        <a:solidFill>
          <a:schemeClr val="bg1"/>
        </a:solidFill>
      </dgm:spPr>
      <dgm:t>
        <a:bodyPr/>
        <a:lstStyle/>
        <a:p>
          <a:endParaRPr lang="en-US"/>
        </a:p>
      </dgm:t>
    </dgm:pt>
    <dgm:pt modelId="{AC63BB07-36A3-46B2-91B6-89DA3B5E3A61}" type="sibTrans" cxnId="{E7B4B6E0-E3BF-4EF6-AAE3-D33D014FF6E9}">
      <dgm:prSet/>
      <dgm:spPr/>
      <dgm:t>
        <a:bodyPr/>
        <a:lstStyle/>
        <a:p>
          <a:endParaRPr lang="en-US"/>
        </a:p>
      </dgm:t>
    </dgm:pt>
    <dgm:pt modelId="{7706FB1F-954A-4F02-A317-5E044EBD9FD4}" type="pres">
      <dgm:prSet presAssocID="{12FE0F23-28E6-4A18-B12A-0EB16DB1DC48}" presName="cycle" presStyleCnt="0">
        <dgm:presLayoutVars>
          <dgm:chMax val="1"/>
          <dgm:dir/>
          <dgm:animLvl val="ctr"/>
          <dgm:resizeHandles val="exact"/>
        </dgm:presLayoutVars>
      </dgm:prSet>
      <dgm:spPr/>
    </dgm:pt>
    <dgm:pt modelId="{D698330E-BFC2-49C4-9A65-D43F934E42A0}" type="pres">
      <dgm:prSet presAssocID="{F288510D-AD27-47F9-B796-9816E1926CE5}" presName="centerShape" presStyleLbl="node0" presStyleIdx="0" presStyleCnt="1" custScaleX="119718" custScaleY="107854" custLinFactNeighborX="-1092" custLinFactNeighborY="-24696"/>
      <dgm:spPr/>
    </dgm:pt>
    <dgm:pt modelId="{1A1782F9-BC74-4993-9D75-55C7A0ACD77B}" type="pres">
      <dgm:prSet presAssocID="{93FBC7A5-3E53-43B8-86D8-C9370C7E0391}" presName="parTrans" presStyleLbl="bgSibTrans2D1" presStyleIdx="0" presStyleCnt="9"/>
      <dgm:spPr/>
    </dgm:pt>
    <dgm:pt modelId="{99515620-6144-4226-B98A-B7642E94DA05}" type="pres">
      <dgm:prSet presAssocID="{33394944-6295-4CA4-9482-513B80C95F3B}" presName="node" presStyleLbl="node1" presStyleIdx="0" presStyleCnt="9" custScaleX="158153" custScaleY="62917" custRadScaleRad="96001" custRadScaleInc="203937">
        <dgm:presLayoutVars>
          <dgm:bulletEnabled val="1"/>
        </dgm:presLayoutVars>
      </dgm:prSet>
      <dgm:spPr>
        <a:xfrm>
          <a:off x="754654" y="2417392"/>
          <a:ext cx="1194492" cy="282970"/>
        </a:xfrm>
        <a:prstGeom prst="roundRect">
          <a:avLst>
            <a:gd name="adj" fmla="val 10000"/>
          </a:avLst>
        </a:prstGeom>
      </dgm:spPr>
    </dgm:pt>
    <dgm:pt modelId="{BF461865-C89C-4465-8FAA-605F3A421920}" type="pres">
      <dgm:prSet presAssocID="{94D1B1A6-72C6-4B7B-A15D-C181E663C304}" presName="parTrans" presStyleLbl="bgSibTrans2D1" presStyleIdx="1" presStyleCnt="9" custLinFactNeighborX="1279" custLinFactNeighborY="-11401"/>
      <dgm:spPr/>
    </dgm:pt>
    <dgm:pt modelId="{098BA868-B587-4BA4-9D8F-A86B40EBBE6B}" type="pres">
      <dgm:prSet presAssocID="{C614FC8E-E00C-47ED-B48C-0CAA6C5FA4B2}" presName="node" presStyleLbl="node1" presStyleIdx="1" presStyleCnt="9" custScaleX="155634" custScaleY="60628" custRadScaleRad="92646" custRadScaleInc="573335">
        <dgm:presLayoutVars>
          <dgm:bulletEnabled val="1"/>
        </dgm:presLayoutVars>
      </dgm:prSet>
      <dgm:spPr/>
    </dgm:pt>
    <dgm:pt modelId="{64CD83AB-323C-49FC-8769-A1D641044A6B}" type="pres">
      <dgm:prSet presAssocID="{E3014345-2ECD-4A57-AAA3-CE3D35177BCE}" presName="parTrans" presStyleLbl="bgSibTrans2D1" presStyleIdx="2" presStyleCnt="9"/>
      <dgm:spPr/>
    </dgm:pt>
    <dgm:pt modelId="{C8051F12-F745-467E-916D-8E337907FC82}" type="pres">
      <dgm:prSet presAssocID="{E7D595AF-B175-47FE-9410-25B00321EE79}" presName="node" presStyleLbl="node1" presStyleIdx="2" presStyleCnt="9" custScaleX="174403" custScaleY="104831" custRadScaleRad="54878" custRadScaleInc="-220474">
        <dgm:presLayoutVars>
          <dgm:bulletEnabled val="1"/>
        </dgm:presLayoutVars>
      </dgm:prSet>
      <dgm:spPr/>
    </dgm:pt>
    <dgm:pt modelId="{A633AD5C-EC99-4290-B7AC-194C4A03F85B}" type="pres">
      <dgm:prSet presAssocID="{4C18AF1F-4099-49C1-8F5D-00F422C378BE}" presName="parTrans" presStyleLbl="bgSibTrans2D1" presStyleIdx="3" presStyleCnt="9"/>
      <dgm:spPr/>
    </dgm:pt>
    <dgm:pt modelId="{7260ACFE-C9B1-473A-B8EC-E60A0E93F0DB}" type="pres">
      <dgm:prSet presAssocID="{BCC70C42-A580-4D22-9973-FAE570B63B49}" presName="node" presStyleLbl="node1" presStyleIdx="3" presStyleCnt="9" custScaleX="267810" custScaleY="125908" custRadScaleRad="106718" custRadScaleInc="-42925">
        <dgm:presLayoutVars>
          <dgm:bulletEnabled val="1"/>
        </dgm:presLayoutVars>
      </dgm:prSet>
      <dgm:spPr/>
    </dgm:pt>
    <dgm:pt modelId="{EB7DC52F-15F8-4439-92CA-1F1273D44BDC}" type="pres">
      <dgm:prSet presAssocID="{07991768-0674-44E4-8EF7-25D964453743}" presName="parTrans" presStyleLbl="bgSibTrans2D1" presStyleIdx="4" presStyleCnt="9" custLinFactNeighborX="1084" custLinFactNeighborY="-11401"/>
      <dgm:spPr/>
    </dgm:pt>
    <dgm:pt modelId="{612095BA-BAD0-49AD-B481-AD91B79EF937}" type="pres">
      <dgm:prSet presAssocID="{87100B86-F307-4926-B4E7-D75144346EAA}" presName="node" presStyleLbl="node1" presStyleIdx="4" presStyleCnt="9" custScaleX="172397" custScaleY="121330" custRadScaleRad="104251" custRadScaleInc="140628">
        <dgm:presLayoutVars>
          <dgm:bulletEnabled val="1"/>
        </dgm:presLayoutVars>
      </dgm:prSet>
      <dgm:spPr/>
    </dgm:pt>
    <dgm:pt modelId="{F2A853B5-E2AD-49DF-B183-8F3C66CF24CF}" type="pres">
      <dgm:prSet presAssocID="{B7C251A1-2511-478E-9FD6-631388C86B73}" presName="parTrans" presStyleLbl="bgSibTrans2D1" presStyleIdx="5" presStyleCnt="9"/>
      <dgm:spPr/>
    </dgm:pt>
    <dgm:pt modelId="{0D821686-6374-4411-A973-E634C274E04B}" type="pres">
      <dgm:prSet presAssocID="{CCE498B4-1653-405D-B44B-E06A76F763F0}" presName="node" presStyleLbl="node1" presStyleIdx="5" presStyleCnt="9" custScaleX="153729" custScaleY="80764" custRadScaleRad="9959" custRadScaleInc="850856">
        <dgm:presLayoutVars>
          <dgm:bulletEnabled val="1"/>
        </dgm:presLayoutVars>
      </dgm:prSet>
      <dgm:spPr/>
    </dgm:pt>
    <dgm:pt modelId="{92D3DAE4-675C-4FE4-B745-05F8EDAB94E3}" type="pres">
      <dgm:prSet presAssocID="{4A949C22-6B72-4FCA-8B75-D9B01F8EF615}" presName="parTrans" presStyleLbl="bgSibTrans2D1" presStyleIdx="6" presStyleCnt="9"/>
      <dgm:spPr/>
    </dgm:pt>
    <dgm:pt modelId="{95FDB1EB-4CA6-457D-AD16-083EF428E3B4}" type="pres">
      <dgm:prSet presAssocID="{03C4E654-60B8-4606-B272-DD245D5A18DD}" presName="node" presStyleLbl="node1" presStyleIdx="6" presStyleCnt="9" custScaleX="221414" custScaleY="134996" custRadScaleRad="85931" custRadScaleInc="-560289">
        <dgm:presLayoutVars>
          <dgm:bulletEnabled val="1"/>
        </dgm:presLayoutVars>
      </dgm:prSet>
      <dgm:spPr/>
    </dgm:pt>
    <dgm:pt modelId="{D9A329C4-4193-49A7-A121-50DC4BDCF02E}" type="pres">
      <dgm:prSet presAssocID="{3149F85D-9650-4F26-BEB4-F91EEBF6B871}" presName="parTrans" presStyleLbl="bgSibTrans2D1" presStyleIdx="7" presStyleCnt="9" custLinFactNeighborX="1160" custLinFactNeighborY="-11401"/>
      <dgm:spPr/>
    </dgm:pt>
    <dgm:pt modelId="{D971071D-0C9F-40A3-BF50-D56F34062F33}" type="pres">
      <dgm:prSet presAssocID="{E693F46D-74AF-429F-8103-C8498296C716}" presName="node" presStyleLbl="node1" presStyleIdx="7" presStyleCnt="9" custScaleX="163308" custScaleY="107630" custRadScaleRad="78841" custRadScaleInc="-13015">
        <dgm:presLayoutVars>
          <dgm:bulletEnabled val="1"/>
        </dgm:presLayoutVars>
      </dgm:prSet>
      <dgm:spPr/>
    </dgm:pt>
    <dgm:pt modelId="{48119C1E-F5B3-43A8-AE52-685D46FFD23F}" type="pres">
      <dgm:prSet presAssocID="{5614770C-73FB-43AA-B4FD-F67F2066B3CA}" presName="parTrans" presStyleLbl="bgSibTrans2D1" presStyleIdx="8" presStyleCnt="9" custLinFactNeighborX="1059" custLinFactNeighborY="-11401"/>
      <dgm:spPr/>
    </dgm:pt>
    <dgm:pt modelId="{39940BFC-F6CE-4623-8FC0-D709DC52E904}" type="pres">
      <dgm:prSet presAssocID="{EE866E8C-98BD-4793-A3DC-500DFFBD45BD}" presName="node" presStyleLbl="node1" presStyleIdx="8" presStyleCnt="9" custScaleX="128922" custRadScaleRad="49044" custRadScaleInc="-4468">
        <dgm:presLayoutVars>
          <dgm:bulletEnabled val="1"/>
        </dgm:presLayoutVars>
      </dgm:prSet>
      <dgm:spPr/>
    </dgm:pt>
  </dgm:ptLst>
  <dgm:cxnLst>
    <dgm:cxn modelId="{9A7FE003-92C4-48F5-B9AD-2347F0C5C6B9}" srcId="{F288510D-AD27-47F9-B796-9816E1926CE5}" destId="{03C4E654-60B8-4606-B272-DD245D5A18DD}" srcOrd="6" destOrd="0" parTransId="{4A949C22-6B72-4FCA-8B75-D9B01F8EF615}" sibTransId="{4B8E1AAF-9DEA-4609-976C-D9C1CE304238}"/>
    <dgm:cxn modelId="{8F3BC005-0037-461C-812B-55CF38DBBF40}" srcId="{F288510D-AD27-47F9-B796-9816E1926CE5}" destId="{CCE498B4-1653-405D-B44B-E06A76F763F0}" srcOrd="5" destOrd="0" parTransId="{B7C251A1-2511-478E-9FD6-631388C86B73}" sibTransId="{81C57DB6-0023-4BD8-ABB0-FACE507DC019}"/>
    <dgm:cxn modelId="{49DD2132-BBF0-4EED-BCB4-1919389BCB9A}" srcId="{F288510D-AD27-47F9-B796-9816E1926CE5}" destId="{33394944-6295-4CA4-9482-513B80C95F3B}" srcOrd="0" destOrd="0" parTransId="{93FBC7A5-3E53-43B8-86D8-C9370C7E0391}" sibTransId="{5761DEBF-EB2E-463F-A591-E2C092BA2E05}"/>
    <dgm:cxn modelId="{CE158C37-DD47-4509-A9A4-A18E851E7F50}" type="presOf" srcId="{F288510D-AD27-47F9-B796-9816E1926CE5}" destId="{D698330E-BFC2-49C4-9A65-D43F934E42A0}" srcOrd="0" destOrd="0" presId="urn:microsoft.com/office/officeart/2005/8/layout/radial4"/>
    <dgm:cxn modelId="{1695903C-9730-4119-8ABE-BB43E095DEDB}" type="presOf" srcId="{BCC70C42-A580-4D22-9973-FAE570B63B49}" destId="{7260ACFE-C9B1-473A-B8EC-E60A0E93F0DB}" srcOrd="0" destOrd="0" presId="urn:microsoft.com/office/officeart/2005/8/layout/radial4"/>
    <dgm:cxn modelId="{E8540A62-EF9D-4A92-AE76-3E16DF59EF70}" srcId="{F288510D-AD27-47F9-B796-9816E1926CE5}" destId="{BCC70C42-A580-4D22-9973-FAE570B63B49}" srcOrd="3" destOrd="0" parTransId="{4C18AF1F-4099-49C1-8F5D-00F422C378BE}" sibTransId="{EEDDC613-48A9-4DA5-A0D3-A89B34F2A5E7}"/>
    <dgm:cxn modelId="{9A2D6E67-B750-4B8F-BE71-21262B99E393}" type="presOf" srcId="{93FBC7A5-3E53-43B8-86D8-C9370C7E0391}" destId="{1A1782F9-BC74-4993-9D75-55C7A0ACD77B}" srcOrd="0" destOrd="0" presId="urn:microsoft.com/office/officeart/2005/8/layout/radial4"/>
    <dgm:cxn modelId="{CFD88A69-B7D4-4D46-975A-379270B0121F}" type="presOf" srcId="{E693F46D-74AF-429F-8103-C8498296C716}" destId="{D971071D-0C9F-40A3-BF50-D56F34062F33}" srcOrd="0" destOrd="0" presId="urn:microsoft.com/office/officeart/2005/8/layout/radial4"/>
    <dgm:cxn modelId="{03CA896B-6F12-4235-94C1-1ADF7BE5EC68}" srcId="{F288510D-AD27-47F9-B796-9816E1926CE5}" destId="{E693F46D-74AF-429F-8103-C8498296C716}" srcOrd="7" destOrd="0" parTransId="{3149F85D-9650-4F26-BEB4-F91EEBF6B871}" sibTransId="{920B32C7-C3F5-4A8D-98A7-9004ACA8E3AB}"/>
    <dgm:cxn modelId="{F5D91F6D-3577-40B4-BE4C-744F7267107E}" type="presOf" srcId="{03C4E654-60B8-4606-B272-DD245D5A18DD}" destId="{95FDB1EB-4CA6-457D-AD16-083EF428E3B4}" srcOrd="0" destOrd="0" presId="urn:microsoft.com/office/officeart/2005/8/layout/radial4"/>
    <dgm:cxn modelId="{DA8CC855-573D-41DB-87AA-53D93C6FDE6F}" type="presOf" srcId="{4C18AF1F-4099-49C1-8F5D-00F422C378BE}" destId="{A633AD5C-EC99-4290-B7AC-194C4A03F85B}" srcOrd="0" destOrd="0" presId="urn:microsoft.com/office/officeart/2005/8/layout/radial4"/>
    <dgm:cxn modelId="{FE03117E-7678-46EC-9B53-278EBEE8CFF7}" type="presOf" srcId="{B7C251A1-2511-478E-9FD6-631388C86B73}" destId="{F2A853B5-E2AD-49DF-B183-8F3C66CF24CF}" srcOrd="0" destOrd="0" presId="urn:microsoft.com/office/officeart/2005/8/layout/radial4"/>
    <dgm:cxn modelId="{50F03B83-62B8-4927-8245-D50E989578FF}" type="presOf" srcId="{EE866E8C-98BD-4793-A3DC-500DFFBD45BD}" destId="{39940BFC-F6CE-4623-8FC0-D709DC52E904}" srcOrd="0" destOrd="0" presId="urn:microsoft.com/office/officeart/2005/8/layout/radial4"/>
    <dgm:cxn modelId="{0EDF9B8A-55E8-4753-AC75-E977EFE6BCA8}" srcId="{F288510D-AD27-47F9-B796-9816E1926CE5}" destId="{E7D595AF-B175-47FE-9410-25B00321EE79}" srcOrd="2" destOrd="0" parTransId="{E3014345-2ECD-4A57-AAA3-CE3D35177BCE}" sibTransId="{757D2C64-4922-4246-B805-FEDE8D30F002}"/>
    <dgm:cxn modelId="{2787F69B-AB14-46F6-8559-222C31C4C7F7}" srcId="{F288510D-AD27-47F9-B796-9816E1926CE5}" destId="{87100B86-F307-4926-B4E7-D75144346EAA}" srcOrd="4" destOrd="0" parTransId="{07991768-0674-44E4-8EF7-25D964453743}" sibTransId="{0F2D2B3B-C5B4-4250-806F-DE20DD5E9332}"/>
    <dgm:cxn modelId="{CA0D0B9C-D780-4B3C-A7FD-086812E55FFB}" type="presOf" srcId="{E7D595AF-B175-47FE-9410-25B00321EE79}" destId="{C8051F12-F745-467E-916D-8E337907FC82}" srcOrd="0" destOrd="0" presId="urn:microsoft.com/office/officeart/2005/8/layout/radial4"/>
    <dgm:cxn modelId="{190FC3A0-77CC-4378-8733-E9DCA69B0AA9}" type="presOf" srcId="{4A949C22-6B72-4FCA-8B75-D9B01F8EF615}" destId="{92D3DAE4-675C-4FE4-B745-05F8EDAB94E3}" srcOrd="0" destOrd="0" presId="urn:microsoft.com/office/officeart/2005/8/layout/radial4"/>
    <dgm:cxn modelId="{6A9ACCA9-5129-46C2-99A5-4E8FF386D8C6}" type="presOf" srcId="{07991768-0674-44E4-8EF7-25D964453743}" destId="{EB7DC52F-15F8-4439-92CA-1F1273D44BDC}" srcOrd="0" destOrd="0" presId="urn:microsoft.com/office/officeart/2005/8/layout/radial4"/>
    <dgm:cxn modelId="{D6AC26AF-CAAB-498F-887E-E94A57D6A53C}" srcId="{12FE0F23-28E6-4A18-B12A-0EB16DB1DC48}" destId="{F288510D-AD27-47F9-B796-9816E1926CE5}" srcOrd="0" destOrd="0" parTransId="{FD9045D3-B5E3-4368-A969-5DEDC2FBB00E}" sibTransId="{AF0523D7-FAFF-47CE-862C-221EAC9C3A62}"/>
    <dgm:cxn modelId="{8E7FC1BA-5086-4A5E-ABD0-EAADAB754D46}" type="presOf" srcId="{5614770C-73FB-43AA-B4FD-F67F2066B3CA}" destId="{48119C1E-F5B3-43A8-AE52-685D46FFD23F}" srcOrd="0" destOrd="0" presId="urn:microsoft.com/office/officeart/2005/8/layout/radial4"/>
    <dgm:cxn modelId="{DB5004C2-F524-4111-8A55-2E4A962E23F3}" type="presOf" srcId="{3149F85D-9650-4F26-BEB4-F91EEBF6B871}" destId="{D9A329C4-4193-49A7-A121-50DC4BDCF02E}" srcOrd="0" destOrd="0" presId="urn:microsoft.com/office/officeart/2005/8/layout/radial4"/>
    <dgm:cxn modelId="{C59073C3-3BFF-4B1D-AABC-0A7C48A9F7B1}" type="presOf" srcId="{E3014345-2ECD-4A57-AAA3-CE3D35177BCE}" destId="{64CD83AB-323C-49FC-8769-A1D641044A6B}" srcOrd="0" destOrd="0" presId="urn:microsoft.com/office/officeart/2005/8/layout/radial4"/>
    <dgm:cxn modelId="{9DAFC1CC-A146-4866-9107-7F9D2B6EF439}" srcId="{F288510D-AD27-47F9-B796-9816E1926CE5}" destId="{C614FC8E-E00C-47ED-B48C-0CAA6C5FA4B2}" srcOrd="1" destOrd="0" parTransId="{94D1B1A6-72C6-4B7B-A15D-C181E663C304}" sibTransId="{90EECD9B-26AA-4DD9-94EF-13F56B3C100A}"/>
    <dgm:cxn modelId="{D4DFE0D9-855B-4B09-9794-E888F7254EEE}" type="presOf" srcId="{33394944-6295-4CA4-9482-513B80C95F3B}" destId="{99515620-6144-4226-B98A-B7642E94DA05}" srcOrd="0" destOrd="0" presId="urn:microsoft.com/office/officeart/2005/8/layout/radial4"/>
    <dgm:cxn modelId="{85EA3CDA-84BC-4E0E-9D7C-86F1E002ACEF}" type="presOf" srcId="{CCE498B4-1653-405D-B44B-E06A76F763F0}" destId="{0D821686-6374-4411-A973-E634C274E04B}" srcOrd="0" destOrd="0" presId="urn:microsoft.com/office/officeart/2005/8/layout/radial4"/>
    <dgm:cxn modelId="{06FA8BDE-1883-44C2-8DBF-0673A474ADF5}" type="presOf" srcId="{C614FC8E-E00C-47ED-B48C-0CAA6C5FA4B2}" destId="{098BA868-B587-4BA4-9D8F-A86B40EBBE6B}" srcOrd="0" destOrd="0" presId="urn:microsoft.com/office/officeart/2005/8/layout/radial4"/>
    <dgm:cxn modelId="{E7B4B6E0-E3BF-4EF6-AAE3-D33D014FF6E9}" srcId="{F288510D-AD27-47F9-B796-9816E1926CE5}" destId="{EE866E8C-98BD-4793-A3DC-500DFFBD45BD}" srcOrd="8" destOrd="0" parTransId="{5614770C-73FB-43AA-B4FD-F67F2066B3CA}" sibTransId="{AC63BB07-36A3-46B2-91B6-89DA3B5E3A61}"/>
    <dgm:cxn modelId="{43C26BE5-2CE3-483E-9442-D5DC1421765C}" type="presOf" srcId="{94D1B1A6-72C6-4B7B-A15D-C181E663C304}" destId="{BF461865-C89C-4465-8FAA-605F3A421920}" srcOrd="0" destOrd="0" presId="urn:microsoft.com/office/officeart/2005/8/layout/radial4"/>
    <dgm:cxn modelId="{DF0AC1E6-CF39-4896-8245-B8B52AE27A2A}" type="presOf" srcId="{12FE0F23-28E6-4A18-B12A-0EB16DB1DC48}" destId="{7706FB1F-954A-4F02-A317-5E044EBD9FD4}" srcOrd="0" destOrd="0" presId="urn:microsoft.com/office/officeart/2005/8/layout/radial4"/>
    <dgm:cxn modelId="{A267D5EE-1B48-4300-8FF2-AD2F1D11D36D}" type="presOf" srcId="{87100B86-F307-4926-B4E7-D75144346EAA}" destId="{612095BA-BAD0-49AD-B481-AD91B79EF937}" srcOrd="0" destOrd="0" presId="urn:microsoft.com/office/officeart/2005/8/layout/radial4"/>
    <dgm:cxn modelId="{831B935E-F4A3-4815-8533-EAF214FCC5E8}" type="presParOf" srcId="{7706FB1F-954A-4F02-A317-5E044EBD9FD4}" destId="{D698330E-BFC2-49C4-9A65-D43F934E42A0}" srcOrd="0" destOrd="0" presId="urn:microsoft.com/office/officeart/2005/8/layout/radial4"/>
    <dgm:cxn modelId="{2DBAB7AC-CE68-446E-864F-07FBCD2B26DB}" type="presParOf" srcId="{7706FB1F-954A-4F02-A317-5E044EBD9FD4}" destId="{1A1782F9-BC74-4993-9D75-55C7A0ACD77B}" srcOrd="1" destOrd="0" presId="urn:microsoft.com/office/officeart/2005/8/layout/radial4"/>
    <dgm:cxn modelId="{0F68915E-4825-43DD-8553-66F4563DB804}" type="presParOf" srcId="{7706FB1F-954A-4F02-A317-5E044EBD9FD4}" destId="{99515620-6144-4226-B98A-B7642E94DA05}" srcOrd="2" destOrd="0" presId="urn:microsoft.com/office/officeart/2005/8/layout/radial4"/>
    <dgm:cxn modelId="{D9947A90-6FBF-4A88-8068-A0E8DC8439E9}" type="presParOf" srcId="{7706FB1F-954A-4F02-A317-5E044EBD9FD4}" destId="{BF461865-C89C-4465-8FAA-605F3A421920}" srcOrd="3" destOrd="0" presId="urn:microsoft.com/office/officeart/2005/8/layout/radial4"/>
    <dgm:cxn modelId="{710B657B-6778-4FA8-A07D-B5F020C8E681}" type="presParOf" srcId="{7706FB1F-954A-4F02-A317-5E044EBD9FD4}" destId="{098BA868-B587-4BA4-9D8F-A86B40EBBE6B}" srcOrd="4" destOrd="0" presId="urn:microsoft.com/office/officeart/2005/8/layout/radial4"/>
    <dgm:cxn modelId="{7715638F-655C-46A8-AF9B-D46965FA1F9B}" type="presParOf" srcId="{7706FB1F-954A-4F02-A317-5E044EBD9FD4}" destId="{64CD83AB-323C-49FC-8769-A1D641044A6B}" srcOrd="5" destOrd="0" presId="urn:microsoft.com/office/officeart/2005/8/layout/radial4"/>
    <dgm:cxn modelId="{C87FAB37-3B5D-4AD3-9352-F918C4E424A2}" type="presParOf" srcId="{7706FB1F-954A-4F02-A317-5E044EBD9FD4}" destId="{C8051F12-F745-467E-916D-8E337907FC82}" srcOrd="6" destOrd="0" presId="urn:microsoft.com/office/officeart/2005/8/layout/radial4"/>
    <dgm:cxn modelId="{662DD7C7-100B-4A37-91AF-183A2EB05633}" type="presParOf" srcId="{7706FB1F-954A-4F02-A317-5E044EBD9FD4}" destId="{A633AD5C-EC99-4290-B7AC-194C4A03F85B}" srcOrd="7" destOrd="0" presId="urn:microsoft.com/office/officeart/2005/8/layout/radial4"/>
    <dgm:cxn modelId="{5BD55E8D-BD4D-4DC2-9E86-A7E2C8C56F7C}" type="presParOf" srcId="{7706FB1F-954A-4F02-A317-5E044EBD9FD4}" destId="{7260ACFE-C9B1-473A-B8EC-E60A0E93F0DB}" srcOrd="8" destOrd="0" presId="urn:microsoft.com/office/officeart/2005/8/layout/radial4"/>
    <dgm:cxn modelId="{2FA0A487-9122-47E4-8A27-6A9CD6FD8AD1}" type="presParOf" srcId="{7706FB1F-954A-4F02-A317-5E044EBD9FD4}" destId="{EB7DC52F-15F8-4439-92CA-1F1273D44BDC}" srcOrd="9" destOrd="0" presId="urn:microsoft.com/office/officeart/2005/8/layout/radial4"/>
    <dgm:cxn modelId="{C5EBA6BE-4F65-4F35-BA5B-5709CFB2EA26}" type="presParOf" srcId="{7706FB1F-954A-4F02-A317-5E044EBD9FD4}" destId="{612095BA-BAD0-49AD-B481-AD91B79EF937}" srcOrd="10" destOrd="0" presId="urn:microsoft.com/office/officeart/2005/8/layout/radial4"/>
    <dgm:cxn modelId="{72294205-50A4-48EA-B1FB-BC64441B2C44}" type="presParOf" srcId="{7706FB1F-954A-4F02-A317-5E044EBD9FD4}" destId="{F2A853B5-E2AD-49DF-B183-8F3C66CF24CF}" srcOrd="11" destOrd="0" presId="urn:microsoft.com/office/officeart/2005/8/layout/radial4"/>
    <dgm:cxn modelId="{72C23260-7B9D-46FD-BC27-CB47BC571AF6}" type="presParOf" srcId="{7706FB1F-954A-4F02-A317-5E044EBD9FD4}" destId="{0D821686-6374-4411-A973-E634C274E04B}" srcOrd="12" destOrd="0" presId="urn:microsoft.com/office/officeart/2005/8/layout/radial4"/>
    <dgm:cxn modelId="{D864B6F7-AF19-4023-B90F-147E954B1BDC}" type="presParOf" srcId="{7706FB1F-954A-4F02-A317-5E044EBD9FD4}" destId="{92D3DAE4-675C-4FE4-B745-05F8EDAB94E3}" srcOrd="13" destOrd="0" presId="urn:microsoft.com/office/officeart/2005/8/layout/radial4"/>
    <dgm:cxn modelId="{AF4230F5-33F3-42D3-A6E5-FD68B2CA4CB9}" type="presParOf" srcId="{7706FB1F-954A-4F02-A317-5E044EBD9FD4}" destId="{95FDB1EB-4CA6-457D-AD16-083EF428E3B4}" srcOrd="14" destOrd="0" presId="urn:microsoft.com/office/officeart/2005/8/layout/radial4"/>
    <dgm:cxn modelId="{7F7ABB4B-35A7-4303-A756-5FA166EB25E4}" type="presParOf" srcId="{7706FB1F-954A-4F02-A317-5E044EBD9FD4}" destId="{D9A329C4-4193-49A7-A121-50DC4BDCF02E}" srcOrd="15" destOrd="0" presId="urn:microsoft.com/office/officeart/2005/8/layout/radial4"/>
    <dgm:cxn modelId="{33EBA390-5314-411A-A71C-3DA22F4CED6F}" type="presParOf" srcId="{7706FB1F-954A-4F02-A317-5E044EBD9FD4}" destId="{D971071D-0C9F-40A3-BF50-D56F34062F33}" srcOrd="16" destOrd="0" presId="urn:microsoft.com/office/officeart/2005/8/layout/radial4"/>
    <dgm:cxn modelId="{48A70ECD-6178-4708-8438-664D1E8B5EFC}" type="presParOf" srcId="{7706FB1F-954A-4F02-A317-5E044EBD9FD4}" destId="{48119C1E-F5B3-43A8-AE52-685D46FFD23F}" srcOrd="17" destOrd="0" presId="urn:microsoft.com/office/officeart/2005/8/layout/radial4"/>
    <dgm:cxn modelId="{C8B175C6-E6DC-4D2B-9320-009B34F80443}" type="presParOf" srcId="{7706FB1F-954A-4F02-A317-5E044EBD9FD4}" destId="{39940BFC-F6CE-4623-8FC0-D709DC52E904}"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8330E-BFC2-49C4-9A65-D43F934E42A0}">
      <dsp:nvSpPr>
        <dsp:cNvPr id="0" name=""/>
        <dsp:cNvSpPr/>
      </dsp:nvSpPr>
      <dsp:spPr>
        <a:xfrm>
          <a:off x="3358825" y="1301118"/>
          <a:ext cx="1664199" cy="1499277"/>
        </a:xfrm>
        <a:prstGeom prst="ellipse">
          <a:avLst/>
        </a:prstGeom>
        <a:solidFill>
          <a:schemeClr val="lt1"/>
        </a:solidFill>
        <a:ln w="28575" cap="flat" cmpd="sng" algn="ctr">
          <a:solidFill>
            <a:schemeClr val="accent1"/>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1"/>
              </a:solidFill>
              <a:latin typeface="Arial" pitchFamily="34" charset="0"/>
              <a:cs typeface="Arial" pitchFamily="34" charset="0"/>
            </a:rPr>
            <a:t>Higher efficiency &amp; savings</a:t>
          </a:r>
        </a:p>
      </dsp:txBody>
      <dsp:txXfrm>
        <a:off x="3602541" y="1520682"/>
        <a:ext cx="1176767" cy="1060149"/>
      </dsp:txXfrm>
    </dsp:sp>
    <dsp:sp modelId="{1A1782F9-BC74-4993-9D75-55C7A0ACD77B}">
      <dsp:nvSpPr>
        <dsp:cNvPr id="0" name=""/>
        <dsp:cNvSpPr/>
      </dsp:nvSpPr>
      <dsp:spPr>
        <a:xfrm rot="11441978">
          <a:off x="1885692" y="1551435"/>
          <a:ext cx="1421894" cy="39617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99515620-6144-4226-B98A-B7642E94DA05}">
      <dsp:nvSpPr>
        <dsp:cNvPr id="0" name=""/>
        <dsp:cNvSpPr/>
      </dsp:nvSpPr>
      <dsp:spPr>
        <a:xfrm>
          <a:off x="1128583" y="1372639"/>
          <a:ext cx="1538938" cy="489780"/>
        </a:xfrm>
        <a:prstGeom prst="roundRect">
          <a:avLst>
            <a:gd name="adj" fmla="val 10000"/>
          </a:avLst>
        </a:prstGeom>
        <a:solidFill>
          <a:schemeClr val="lt1"/>
        </a:solidFill>
        <a:ln w="28575" cap="flat" cmpd="sng" algn="ctr">
          <a:solidFill>
            <a:schemeClr val="accent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black"/>
              </a:solidFill>
              <a:latin typeface="Arial" pitchFamily="34" charset="0"/>
              <a:ea typeface="+mn-ea"/>
              <a:cs typeface="Arial" pitchFamily="34" charset="0"/>
            </a:rPr>
            <a:t>Rebates</a:t>
          </a:r>
        </a:p>
      </dsp:txBody>
      <dsp:txXfrm>
        <a:off x="1142928" y="1386984"/>
        <a:ext cx="1510248" cy="461090"/>
      </dsp:txXfrm>
    </dsp:sp>
    <dsp:sp modelId="{BF461865-C89C-4465-8FAA-605F3A421920}">
      <dsp:nvSpPr>
        <dsp:cNvPr id="0" name=""/>
        <dsp:cNvSpPr/>
      </dsp:nvSpPr>
      <dsp:spPr>
        <a:xfrm rot="20941712">
          <a:off x="5090251" y="1499763"/>
          <a:ext cx="1412247" cy="39617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098BA868-B587-4BA4-9D8F-A86B40EBBE6B}">
      <dsp:nvSpPr>
        <dsp:cNvPr id="0" name=""/>
        <dsp:cNvSpPr/>
      </dsp:nvSpPr>
      <dsp:spPr>
        <a:xfrm>
          <a:off x="5714315" y="1372650"/>
          <a:ext cx="1514427" cy="471962"/>
        </a:xfrm>
        <a:prstGeom prst="roundRect">
          <a:avLst>
            <a:gd name="adj" fmla="val 10000"/>
          </a:avLst>
        </a:prstGeom>
        <a:solidFill>
          <a:schemeClr val="lt1"/>
        </a:solidFill>
        <a:ln w="28575" cap="flat" cmpd="sng" algn="ctr">
          <a:solidFill>
            <a:schemeClr val="bg1"/>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Rebates</a:t>
          </a:r>
        </a:p>
      </dsp:txBody>
      <dsp:txXfrm>
        <a:off x="5728138" y="1386473"/>
        <a:ext cx="1486781" cy="444316"/>
      </dsp:txXfrm>
    </dsp:sp>
    <dsp:sp modelId="{64CD83AB-323C-49FC-8769-A1D641044A6B}">
      <dsp:nvSpPr>
        <dsp:cNvPr id="0" name=""/>
        <dsp:cNvSpPr/>
      </dsp:nvSpPr>
      <dsp:spPr>
        <a:xfrm rot="8241290">
          <a:off x="2285205" y="2938342"/>
          <a:ext cx="1453849" cy="396178"/>
        </a:xfrm>
        <a:prstGeom prst="leftArrow">
          <a:avLst>
            <a:gd name="adj1" fmla="val 60000"/>
            <a:gd name="adj2" fmla="val 50000"/>
          </a:avLst>
        </a:prstGeom>
        <a:solidFill>
          <a:schemeClr val="accent2"/>
        </a:solidFill>
        <a:ln>
          <a:noFill/>
        </a:ln>
        <a:effectLst>
          <a:outerShdw dir="5400000" algn="ctr" rotWithShape="0">
            <a:srgbClr val="000000"/>
          </a:outerShdw>
        </a:effectLst>
      </dsp:spPr>
      <dsp:style>
        <a:lnRef idx="0">
          <a:scrgbClr r="0" g="0" b="0"/>
        </a:lnRef>
        <a:fillRef idx="1">
          <a:scrgbClr r="0" g="0" b="0"/>
        </a:fillRef>
        <a:effectRef idx="0">
          <a:scrgbClr r="0" g="0" b="0"/>
        </a:effectRef>
        <a:fontRef idx="minor">
          <a:schemeClr val="lt1"/>
        </a:fontRef>
      </dsp:style>
    </dsp:sp>
    <dsp:sp modelId="{C8051F12-F745-467E-916D-8E337907FC82}">
      <dsp:nvSpPr>
        <dsp:cNvPr id="0" name=""/>
        <dsp:cNvSpPr/>
      </dsp:nvSpPr>
      <dsp:spPr>
        <a:xfrm>
          <a:off x="1628899" y="3220859"/>
          <a:ext cx="1697062" cy="816062"/>
        </a:xfrm>
        <a:prstGeom prst="roundRect">
          <a:avLst>
            <a:gd name="adj" fmla="val 10000"/>
          </a:avLst>
        </a:prstGeom>
        <a:solidFill>
          <a:schemeClr val="lt1"/>
        </a:solidFill>
        <a:ln w="28575" cap="flat" cmpd="sng" algn="ctr">
          <a:solidFill>
            <a:schemeClr val="accent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Multifamily program</a:t>
          </a:r>
        </a:p>
      </dsp:txBody>
      <dsp:txXfrm>
        <a:off x="1652801" y="3244761"/>
        <a:ext cx="1649258" cy="768258"/>
      </dsp:txXfrm>
    </dsp:sp>
    <dsp:sp modelId="{A633AD5C-EC99-4290-B7AC-194C4A03F85B}">
      <dsp:nvSpPr>
        <dsp:cNvPr id="0" name=""/>
        <dsp:cNvSpPr/>
      </dsp:nvSpPr>
      <dsp:spPr>
        <a:xfrm rot="13106442">
          <a:off x="2326622" y="897959"/>
          <a:ext cx="1323032" cy="39617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260ACFE-C9B1-473A-B8EC-E60A0E93F0DB}">
      <dsp:nvSpPr>
        <dsp:cNvPr id="0" name=""/>
        <dsp:cNvSpPr/>
      </dsp:nvSpPr>
      <dsp:spPr>
        <a:xfrm>
          <a:off x="1167016" y="194712"/>
          <a:ext cx="2605977" cy="980138"/>
        </a:xfrm>
        <a:prstGeom prst="roundRect">
          <a:avLst>
            <a:gd name="adj" fmla="val 10000"/>
          </a:avLst>
        </a:prstGeom>
        <a:solidFill>
          <a:schemeClr val="lt1"/>
        </a:solidFill>
        <a:ln w="28575" cap="flat" cmpd="sng" algn="ctr">
          <a:solidFill>
            <a:schemeClr val="accent2"/>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Energy advising and facility assessments</a:t>
          </a:r>
        </a:p>
      </dsp:txBody>
      <dsp:txXfrm>
        <a:off x="1195723" y="223419"/>
        <a:ext cx="2548563" cy="922724"/>
      </dsp:txXfrm>
    </dsp:sp>
    <dsp:sp modelId="{EB7DC52F-15F8-4439-92CA-1F1273D44BDC}">
      <dsp:nvSpPr>
        <dsp:cNvPr id="0" name=""/>
        <dsp:cNvSpPr/>
      </dsp:nvSpPr>
      <dsp:spPr>
        <a:xfrm rot="19220583">
          <a:off x="4726170" y="837726"/>
          <a:ext cx="1297407" cy="39617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612095BA-BAD0-49AD-B481-AD91B79EF937}">
      <dsp:nvSpPr>
        <dsp:cNvPr id="0" name=""/>
        <dsp:cNvSpPr/>
      </dsp:nvSpPr>
      <dsp:spPr>
        <a:xfrm>
          <a:off x="5021462" y="194737"/>
          <a:ext cx="1677542" cy="944500"/>
        </a:xfrm>
        <a:prstGeom prst="roundRect">
          <a:avLst>
            <a:gd name="adj" fmla="val 10000"/>
          </a:avLst>
        </a:prstGeom>
        <a:solidFill>
          <a:schemeClr val="lt1"/>
        </a:solidFill>
        <a:ln w="28575" cap="flat" cmpd="sng" algn="ctr">
          <a:solidFill>
            <a:schemeClr val="bg1"/>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Home energy audits</a:t>
          </a:r>
        </a:p>
      </dsp:txBody>
      <dsp:txXfrm>
        <a:off x="5049125" y="222400"/>
        <a:ext cx="1622216" cy="889174"/>
      </dsp:txXfrm>
    </dsp:sp>
    <dsp:sp modelId="{F2A853B5-E2AD-49DF-B183-8F3C66CF24CF}">
      <dsp:nvSpPr>
        <dsp:cNvPr id="0" name=""/>
        <dsp:cNvSpPr/>
      </dsp:nvSpPr>
      <dsp:spPr>
        <a:xfrm rot="5400033">
          <a:off x="3636816" y="3220900"/>
          <a:ext cx="1108190" cy="396178"/>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0D821686-6374-4411-A973-E634C274E04B}">
      <dsp:nvSpPr>
        <dsp:cNvPr id="0" name=""/>
        <dsp:cNvSpPr/>
      </dsp:nvSpPr>
      <dsp:spPr>
        <a:xfrm>
          <a:off x="3442961" y="3658729"/>
          <a:ext cx="1495890" cy="628711"/>
        </a:xfrm>
        <a:prstGeom prst="roundRect">
          <a:avLst>
            <a:gd name="adj" fmla="val 10000"/>
          </a:avLst>
        </a:prstGeom>
        <a:solidFill>
          <a:schemeClr val="lt1"/>
        </a:solidFill>
        <a:ln w="28575" cap="flat" cmpd="sng" algn="ctr">
          <a:solidFill>
            <a:schemeClr val="accent1"/>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Efficiency Works Store</a:t>
          </a:r>
        </a:p>
      </dsp:txBody>
      <dsp:txXfrm>
        <a:off x="3461375" y="3677143"/>
        <a:ext cx="1459062" cy="591883"/>
      </dsp:txXfrm>
    </dsp:sp>
    <dsp:sp modelId="{92D3DAE4-675C-4FE4-B745-05F8EDAB94E3}">
      <dsp:nvSpPr>
        <dsp:cNvPr id="0" name=""/>
        <dsp:cNvSpPr/>
      </dsp:nvSpPr>
      <dsp:spPr>
        <a:xfrm rot="10099698">
          <a:off x="1671487" y="2204532"/>
          <a:ext cx="1632228" cy="39617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95FDB1EB-4CA6-457D-AD16-083EF428E3B4}">
      <dsp:nvSpPr>
        <dsp:cNvPr id="0" name=""/>
        <dsp:cNvSpPr/>
      </dsp:nvSpPr>
      <dsp:spPr>
        <a:xfrm>
          <a:off x="611105" y="2042282"/>
          <a:ext cx="2154512" cy="1050884"/>
        </a:xfrm>
        <a:prstGeom prst="roundRect">
          <a:avLst>
            <a:gd name="adj" fmla="val 10000"/>
          </a:avLst>
        </a:prstGeom>
        <a:solidFill>
          <a:schemeClr val="lt1"/>
        </a:solidFill>
        <a:ln w="28575" cap="flat" cmpd="sng" algn="ctr">
          <a:solidFill>
            <a:schemeClr val="accent2"/>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Building tune-ups and focused support</a:t>
          </a:r>
        </a:p>
      </dsp:txBody>
      <dsp:txXfrm>
        <a:off x="641884" y="2073061"/>
        <a:ext cx="2092954" cy="989326"/>
      </dsp:txXfrm>
    </dsp:sp>
    <dsp:sp modelId="{D9A329C4-4193-49A7-A121-50DC4BDCF02E}">
      <dsp:nvSpPr>
        <dsp:cNvPr id="0" name=""/>
        <dsp:cNvSpPr/>
      </dsp:nvSpPr>
      <dsp:spPr>
        <a:xfrm rot="733597">
          <a:off x="5087460" y="2163859"/>
          <a:ext cx="1531512" cy="39617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D971071D-0C9F-40A3-BF50-D56F34062F33}">
      <dsp:nvSpPr>
        <dsp:cNvPr id="0" name=""/>
        <dsp:cNvSpPr/>
      </dsp:nvSpPr>
      <dsp:spPr>
        <a:xfrm>
          <a:off x="5789288" y="2150361"/>
          <a:ext cx="1589100" cy="837851"/>
        </a:xfrm>
        <a:prstGeom prst="roundRect">
          <a:avLst>
            <a:gd name="adj" fmla="val 10000"/>
          </a:avLst>
        </a:prstGeom>
        <a:solidFill>
          <a:schemeClr val="lt1"/>
        </a:solidFill>
        <a:ln w="28575" cap="flat" cmpd="sng" algn="ctr">
          <a:solidFill>
            <a:schemeClr val="bg1"/>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itchFamily="34" charset="0"/>
              <a:cs typeface="Arial" pitchFamily="34" charset="0"/>
            </a:rPr>
            <a:t>Lighting and appliance rebates</a:t>
          </a:r>
        </a:p>
      </dsp:txBody>
      <dsp:txXfrm>
        <a:off x="5813828" y="2174901"/>
        <a:ext cx="1540020" cy="788771"/>
      </dsp:txXfrm>
    </dsp:sp>
    <dsp:sp modelId="{48119C1E-F5B3-43A8-AE52-685D46FFD23F}">
      <dsp:nvSpPr>
        <dsp:cNvPr id="0" name=""/>
        <dsp:cNvSpPr/>
      </dsp:nvSpPr>
      <dsp:spPr>
        <a:xfrm rot="2610679">
          <a:off x="4643240" y="2898646"/>
          <a:ext cx="1424281" cy="39617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940BFC-F6CE-4623-8FC0-D709DC52E904}">
      <dsp:nvSpPr>
        <dsp:cNvPr id="0" name=""/>
        <dsp:cNvSpPr/>
      </dsp:nvSpPr>
      <dsp:spPr>
        <a:xfrm>
          <a:off x="5229519" y="3242983"/>
          <a:ext cx="1254500" cy="778455"/>
        </a:xfrm>
        <a:prstGeom prst="roundRect">
          <a:avLst>
            <a:gd name="adj" fmla="val 10000"/>
          </a:avLst>
        </a:prstGeom>
        <a:solidFill>
          <a:schemeClr val="lt1"/>
        </a:solidFill>
        <a:ln w="28575" cap="flat" cmpd="sng" algn="ctr">
          <a:solidFill>
            <a:schemeClr val="bg1"/>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itchFamily="34" charset="0"/>
              <a:cs typeface="Arial" pitchFamily="34" charset="0"/>
            </a:rPr>
            <a:t>Refrigerator recycling</a:t>
          </a:r>
        </a:p>
      </dsp:txBody>
      <dsp:txXfrm>
        <a:off x="5252319" y="3265783"/>
        <a:ext cx="1208900" cy="73285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0.59259</cdr:x>
      <cdr:y>0.85764</cdr:y>
    </cdr:from>
    <cdr:to>
      <cdr:x>0.83333</cdr:x>
      <cdr:y>0.90815</cdr:y>
    </cdr:to>
    <cdr:sp macro="" textlink="">
      <cdr:nvSpPr>
        <cdr:cNvPr id="2" name="TextBox 1"/>
        <cdr:cNvSpPr txBox="1"/>
      </cdr:nvSpPr>
      <cdr:spPr>
        <a:xfrm xmlns:a="http://schemas.openxmlformats.org/drawingml/2006/main">
          <a:off x="4368781" y="3206153"/>
          <a:ext cx="1774819" cy="1888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50" dirty="0">
              <a:latin typeface="Arial" panose="020B0604020202020204" pitchFamily="34" charset="0"/>
              <a:cs typeface="Arial" panose="020B0604020202020204" pitchFamily="34" charset="0"/>
            </a:rPr>
            <a:t>forecast</a:t>
          </a:r>
          <a:endParaRPr lang="en-US" sz="110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680814F-9362-44FF-8161-E68AAE934E89}" type="datetimeFigureOut">
              <a:rPr lang="en-US" smtClean="0"/>
              <a:t>1/9/2019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1B44C8C-5253-4E65-ABC2-4F0814F21144}" type="slidenum">
              <a:rPr lang="en-US" smtClean="0"/>
              <a:t>‹#›</a:t>
            </a:fld>
            <a:endParaRPr lang="en-US"/>
          </a:p>
        </p:txBody>
      </p:sp>
    </p:spTree>
    <p:extLst>
      <p:ext uri="{BB962C8B-B14F-4D97-AF65-F5344CB8AC3E}">
        <p14:creationId xmlns:p14="http://schemas.microsoft.com/office/powerpoint/2010/main" val="412437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Thank you Brett, good afternoon everyone. As Brett said I’m Alaina Hawley and I am an energy solutions engineer at Platte River Power Authority. I work to plan, implement, and evaluate our efficiency programs, specifically the Efficiency Works Business program that I am going to talk about today.</a:t>
            </a:r>
          </a:p>
        </p:txBody>
      </p:sp>
      <p:sp>
        <p:nvSpPr>
          <p:cNvPr id="4" name="Slide Number Placeholder 3"/>
          <p:cNvSpPr>
            <a:spLocks noGrp="1"/>
          </p:cNvSpPr>
          <p:nvPr>
            <p:ph type="sldNum" sz="quarter" idx="5"/>
          </p:nvPr>
        </p:nvSpPr>
        <p:spPr/>
        <p:txBody>
          <a:bodyPr/>
          <a:lstStyle/>
          <a:p>
            <a:fld id="{F1B44C8C-5253-4E65-ABC2-4F0814F21144}" type="slidenum">
              <a:rPr lang="en-US" smtClean="0"/>
              <a:t>1</a:t>
            </a:fld>
            <a:endParaRPr lang="en-US"/>
          </a:p>
        </p:txBody>
      </p:sp>
    </p:spTree>
    <p:extLst>
      <p:ext uri="{BB962C8B-B14F-4D97-AF65-F5344CB8AC3E}">
        <p14:creationId xmlns:p14="http://schemas.microsoft.com/office/powerpoint/2010/main" val="68477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10</a:t>
            </a:fld>
            <a:endParaRPr lang="en-US"/>
          </a:p>
        </p:txBody>
      </p:sp>
    </p:spTree>
    <p:extLst>
      <p:ext uri="{BB962C8B-B14F-4D97-AF65-F5344CB8AC3E}">
        <p14:creationId xmlns:p14="http://schemas.microsoft.com/office/powerpoint/2010/main" val="73558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Over 100 products available including connected home</a:t>
            </a:r>
          </a:p>
        </p:txBody>
      </p:sp>
      <p:sp>
        <p:nvSpPr>
          <p:cNvPr id="4" name="Slide Number Placeholder 3"/>
          <p:cNvSpPr>
            <a:spLocks noGrp="1"/>
          </p:cNvSpPr>
          <p:nvPr>
            <p:ph type="sldNum" sz="quarter" idx="5"/>
          </p:nvPr>
        </p:nvSpPr>
        <p:spPr/>
        <p:txBody>
          <a:bodyPr/>
          <a:lstStyle/>
          <a:p>
            <a:fld id="{F1B44C8C-5253-4E65-ABC2-4F0814F21144}" type="slidenum">
              <a:rPr lang="en-US" smtClean="0"/>
              <a:t>11</a:t>
            </a:fld>
            <a:endParaRPr lang="en-US"/>
          </a:p>
        </p:txBody>
      </p:sp>
    </p:spTree>
    <p:extLst>
      <p:ext uri="{BB962C8B-B14F-4D97-AF65-F5344CB8AC3E}">
        <p14:creationId xmlns:p14="http://schemas.microsoft.com/office/powerpoint/2010/main" val="232763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Started in June 2018, Over 3,000 units DI</a:t>
            </a:r>
          </a:p>
        </p:txBody>
      </p:sp>
      <p:sp>
        <p:nvSpPr>
          <p:cNvPr id="4" name="Slide Number Placeholder 3"/>
          <p:cNvSpPr>
            <a:spLocks noGrp="1"/>
          </p:cNvSpPr>
          <p:nvPr>
            <p:ph type="sldNum" sz="quarter" idx="5"/>
          </p:nvPr>
        </p:nvSpPr>
        <p:spPr/>
        <p:txBody>
          <a:bodyPr/>
          <a:lstStyle/>
          <a:p>
            <a:fld id="{F1B44C8C-5253-4E65-ABC2-4F0814F21144}" type="slidenum">
              <a:rPr lang="en-US" smtClean="0"/>
              <a:t>12</a:t>
            </a:fld>
            <a:endParaRPr lang="en-US"/>
          </a:p>
        </p:txBody>
      </p:sp>
    </p:spTree>
    <p:extLst>
      <p:ext uri="{BB962C8B-B14F-4D97-AF65-F5344CB8AC3E}">
        <p14:creationId xmlns:p14="http://schemas.microsoft.com/office/powerpoint/2010/main" val="413658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13</a:t>
            </a:fld>
            <a:endParaRPr lang="en-US"/>
          </a:p>
        </p:txBody>
      </p:sp>
    </p:spTree>
    <p:extLst>
      <p:ext uri="{BB962C8B-B14F-4D97-AF65-F5344CB8AC3E}">
        <p14:creationId xmlns:p14="http://schemas.microsoft.com/office/powerpoint/2010/main" val="223256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lvl="1"/>
            <a:r>
              <a:rPr lang="en-US" dirty="0"/>
              <a:t>Bryce</a:t>
            </a:r>
          </a:p>
          <a:p>
            <a:pPr lvl="1"/>
            <a:r>
              <a:rPr lang="en-US" dirty="0" err="1"/>
              <a:t>Xx’s</a:t>
            </a:r>
            <a:r>
              <a:rPr lang="en-US" dirty="0"/>
              <a:t> to be completed </a:t>
            </a:r>
            <a:r>
              <a:rPr lang="en-US" dirty="0" err="1"/>
              <a:t>justt</a:t>
            </a:r>
            <a:r>
              <a:rPr lang="en-US" dirty="0"/>
              <a:t> before the 29th</a:t>
            </a:r>
          </a:p>
          <a:p>
            <a:pPr lvl="1"/>
            <a:r>
              <a:rPr lang="en-US" dirty="0"/>
              <a:t>Business Rebate Program Since 2014 (includes Platte River and City funds)</a:t>
            </a:r>
          </a:p>
          <a:p>
            <a:pPr lvl="2"/>
            <a:r>
              <a:rPr lang="en-US" dirty="0"/>
              <a:t>Nearly $15M rebates paid since 2014</a:t>
            </a:r>
          </a:p>
          <a:p>
            <a:pPr lvl="2"/>
            <a:r>
              <a:rPr lang="en-US" dirty="0"/>
              <a:t>Over $39.8M invested by local businesses since 2014 through EE upgrades</a:t>
            </a:r>
          </a:p>
          <a:p>
            <a:pPr lvl="2"/>
            <a:r>
              <a:rPr lang="en-US" dirty="0"/>
              <a:t>Over 70,000 MWh/</a:t>
            </a:r>
            <a:r>
              <a:rPr lang="en-US" dirty="0" err="1"/>
              <a:t>yr</a:t>
            </a:r>
            <a:r>
              <a:rPr lang="en-US" dirty="0"/>
              <a:t> have been saved by the customer (equals the energy use of almost 8,300 homes annually)</a:t>
            </a:r>
          </a:p>
          <a:p>
            <a:pPr lvl="2"/>
            <a:r>
              <a:rPr lang="en-US" dirty="0"/>
              <a:t>Over $6.1M annual electric cost savings for the customer</a:t>
            </a:r>
          </a:p>
          <a:p>
            <a:pPr lvl="2"/>
            <a:r>
              <a:rPr lang="en-US" dirty="0"/>
              <a:t>Over 3,200 efficiency upgrades have been completed since 2014 with rebates ranging from $50 to over $200,000.</a:t>
            </a:r>
          </a:p>
          <a:p>
            <a:pPr lvl="1"/>
            <a:r>
              <a:rPr lang="en-US" dirty="0"/>
              <a:t>Business Rebate Program In 2017</a:t>
            </a:r>
          </a:p>
          <a:p>
            <a:pPr lvl="2"/>
            <a:r>
              <a:rPr lang="en-US" dirty="0"/>
              <a:t>Over $6M rebates expected to be paid in 2017</a:t>
            </a:r>
          </a:p>
          <a:p>
            <a:pPr lvl="2"/>
            <a:r>
              <a:rPr lang="en-US" dirty="0"/>
              <a:t>Nearly $17.4M expected to be invested in 2017 by local businesses</a:t>
            </a:r>
          </a:p>
          <a:p>
            <a:pPr lvl="2"/>
            <a:r>
              <a:rPr lang="en-US" dirty="0"/>
              <a:t>Over 26,000 MWh/</a:t>
            </a:r>
            <a:r>
              <a:rPr lang="en-US" dirty="0" err="1"/>
              <a:t>yr</a:t>
            </a:r>
            <a:r>
              <a:rPr lang="en-US" dirty="0"/>
              <a:t> expected to be saved by customers (equals the energy use of almost 3,200 homes annually)</a:t>
            </a:r>
          </a:p>
          <a:p>
            <a:pPr lvl="2"/>
            <a:r>
              <a:rPr lang="en-US" dirty="0"/>
              <a:t>Over $2.0M annual electric cost savings for the customer</a:t>
            </a:r>
          </a:p>
          <a:p>
            <a:pPr lvl="2"/>
            <a:r>
              <a:rPr lang="en-US" dirty="0"/>
              <a:t>Almost 1,000 efficiency upgrades to be completed just in 2017.</a:t>
            </a:r>
          </a:p>
          <a:p>
            <a:endParaRPr lang="en-US" dirty="0"/>
          </a:p>
        </p:txBody>
      </p:sp>
      <p:sp>
        <p:nvSpPr>
          <p:cNvPr id="4" name="Slide Number Placeholder 3"/>
          <p:cNvSpPr>
            <a:spLocks noGrp="1"/>
          </p:cNvSpPr>
          <p:nvPr>
            <p:ph type="sldNum" sz="quarter" idx="5"/>
          </p:nvPr>
        </p:nvSpPr>
        <p:spPr/>
        <p:txBody>
          <a:bodyPr/>
          <a:lstStyle/>
          <a:p>
            <a:fld id="{F1B44C8C-5253-4E65-ABC2-4F0814F21144}" type="slidenum">
              <a:rPr lang="en-US" smtClean="0"/>
              <a:t>14</a:t>
            </a:fld>
            <a:endParaRPr lang="en-US"/>
          </a:p>
        </p:txBody>
      </p:sp>
    </p:spTree>
    <p:extLst>
      <p:ext uri="{BB962C8B-B14F-4D97-AF65-F5344CB8AC3E}">
        <p14:creationId xmlns:p14="http://schemas.microsoft.com/office/powerpoint/2010/main" val="142720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15</a:t>
            </a:fld>
            <a:endParaRPr lang="en-US"/>
          </a:p>
        </p:txBody>
      </p:sp>
    </p:spTree>
    <p:extLst>
      <p:ext uri="{BB962C8B-B14F-4D97-AF65-F5344CB8AC3E}">
        <p14:creationId xmlns:p14="http://schemas.microsoft.com/office/powerpoint/2010/main" val="146640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a:p>
            <a:r>
              <a:rPr lang="en-US" dirty="0"/>
              <a:t>Winner to be picked before Nov 29</a:t>
            </a:r>
            <a:r>
              <a:rPr lang="en-US" baseline="30000" dirty="0"/>
              <a:t>th</a:t>
            </a:r>
            <a:r>
              <a:rPr lang="en-US" dirty="0"/>
              <a:t> depending what gets submitted for payment.</a:t>
            </a:r>
          </a:p>
        </p:txBody>
      </p:sp>
      <p:sp>
        <p:nvSpPr>
          <p:cNvPr id="4" name="Slide Number Placeholder 3"/>
          <p:cNvSpPr>
            <a:spLocks noGrp="1"/>
          </p:cNvSpPr>
          <p:nvPr>
            <p:ph type="sldNum" sz="quarter" idx="5"/>
          </p:nvPr>
        </p:nvSpPr>
        <p:spPr/>
        <p:txBody>
          <a:bodyPr/>
          <a:lstStyle/>
          <a:p>
            <a:fld id="{F1B44C8C-5253-4E65-ABC2-4F0814F21144}" type="slidenum">
              <a:rPr lang="en-US" smtClean="0"/>
              <a:t>16</a:t>
            </a:fld>
            <a:endParaRPr lang="en-US"/>
          </a:p>
        </p:txBody>
      </p:sp>
    </p:spTree>
    <p:extLst>
      <p:ext uri="{BB962C8B-B14F-4D97-AF65-F5344CB8AC3E}">
        <p14:creationId xmlns:p14="http://schemas.microsoft.com/office/powerpoint/2010/main" val="91719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a:p>
            <a:r>
              <a:rPr lang="en-US" dirty="0"/>
              <a:t>No ones comes close to OES, Power Down seems to be next but Mike is like 2M kWh less</a:t>
            </a:r>
          </a:p>
        </p:txBody>
      </p:sp>
      <p:sp>
        <p:nvSpPr>
          <p:cNvPr id="4" name="Slide Number Placeholder 3"/>
          <p:cNvSpPr>
            <a:spLocks noGrp="1"/>
          </p:cNvSpPr>
          <p:nvPr>
            <p:ph type="sldNum" sz="quarter" idx="5"/>
          </p:nvPr>
        </p:nvSpPr>
        <p:spPr/>
        <p:txBody>
          <a:bodyPr/>
          <a:lstStyle/>
          <a:p>
            <a:fld id="{F1B44C8C-5253-4E65-ABC2-4F0814F21144}" type="slidenum">
              <a:rPr lang="en-US" smtClean="0"/>
              <a:t>17</a:t>
            </a:fld>
            <a:endParaRPr lang="en-US"/>
          </a:p>
        </p:txBody>
      </p:sp>
    </p:spTree>
    <p:extLst>
      <p:ext uri="{BB962C8B-B14F-4D97-AF65-F5344CB8AC3E}">
        <p14:creationId xmlns:p14="http://schemas.microsoft.com/office/powerpoint/2010/main" val="252675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48507">
              <a:defRPr/>
            </a:pPr>
            <a:r>
              <a:rPr lang="en-US" dirty="0">
                <a:solidFill>
                  <a:schemeClr val="bg1"/>
                </a:solidFill>
              </a:rPr>
              <a:t>Bryce</a:t>
            </a:r>
          </a:p>
          <a:p>
            <a:pPr defTabSz="948507">
              <a:defRPr/>
            </a:pPr>
            <a:r>
              <a:rPr lang="en-US" dirty="0">
                <a:solidFill>
                  <a:schemeClr val="bg1"/>
                </a:solidFill>
              </a:rPr>
              <a:t>EW-2018-704</a:t>
            </a:r>
          </a:p>
          <a:p>
            <a:endParaRPr lang="en-US" dirty="0"/>
          </a:p>
        </p:txBody>
      </p:sp>
      <p:sp>
        <p:nvSpPr>
          <p:cNvPr id="4" name="Slide Number Placeholder 3"/>
          <p:cNvSpPr>
            <a:spLocks noGrp="1"/>
          </p:cNvSpPr>
          <p:nvPr>
            <p:ph type="sldNum" sz="quarter" idx="5"/>
          </p:nvPr>
        </p:nvSpPr>
        <p:spPr/>
        <p:txBody>
          <a:bodyPr/>
          <a:lstStyle/>
          <a:p>
            <a:fld id="{F1B44C8C-5253-4E65-ABC2-4F0814F21144}" type="slidenum">
              <a:rPr lang="en-US" smtClean="0"/>
              <a:t>18</a:t>
            </a:fld>
            <a:endParaRPr lang="en-US"/>
          </a:p>
        </p:txBody>
      </p:sp>
    </p:spTree>
    <p:extLst>
      <p:ext uri="{BB962C8B-B14F-4D97-AF65-F5344CB8AC3E}">
        <p14:creationId xmlns:p14="http://schemas.microsoft.com/office/powerpoint/2010/main" val="3506942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19</a:t>
            </a:fld>
            <a:endParaRPr lang="en-US"/>
          </a:p>
        </p:txBody>
      </p:sp>
    </p:spTree>
    <p:extLst>
      <p:ext uri="{BB962C8B-B14F-4D97-AF65-F5344CB8AC3E}">
        <p14:creationId xmlns:p14="http://schemas.microsoft.com/office/powerpoint/2010/main" val="366774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that though, I wanted to give some background for those of you who aren’t familiar with Platte River. We are a not-for profit generation and transmission utility in Northern Colorado. We are owned by and serve four municipalities in the </a:t>
            </a:r>
            <a:r>
              <a:rPr lang="en-US" dirty="0" err="1"/>
              <a:t>communitires</a:t>
            </a:r>
            <a:r>
              <a:rPr lang="en-US" dirty="0"/>
              <a:t> of EP, FC, LM , and LV.</a:t>
            </a:r>
          </a:p>
        </p:txBody>
      </p:sp>
      <p:sp>
        <p:nvSpPr>
          <p:cNvPr id="4" name="Slide Number Placeholder 3"/>
          <p:cNvSpPr>
            <a:spLocks noGrp="1"/>
          </p:cNvSpPr>
          <p:nvPr>
            <p:ph type="sldNum" sz="quarter" idx="5"/>
          </p:nvPr>
        </p:nvSpPr>
        <p:spPr/>
        <p:txBody>
          <a:bodyPr/>
          <a:lstStyle/>
          <a:p>
            <a:fld id="{F1B44C8C-5253-4E65-ABC2-4F0814F21144}" type="slidenum">
              <a:rPr lang="en-US" smtClean="0"/>
              <a:t>2</a:t>
            </a:fld>
            <a:endParaRPr lang="en-US"/>
          </a:p>
        </p:txBody>
      </p:sp>
    </p:spTree>
    <p:extLst>
      <p:ext uri="{BB962C8B-B14F-4D97-AF65-F5344CB8AC3E}">
        <p14:creationId xmlns:p14="http://schemas.microsoft.com/office/powerpoint/2010/main" val="1326026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r>
              <a:rPr lang="en-US" dirty="0"/>
              <a:t>Bryce</a:t>
            </a:r>
          </a:p>
          <a:p>
            <a:pPr marL="0" lvl="1" defTabSz="1021617">
              <a:defRPr/>
            </a:pPr>
            <a:endParaRPr lang="en-US" sz="4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966529"/>
            <a:fld id="{9735E9FF-B7CF-4465-A153-96BEE4C3FADA}" type="slidenum">
              <a:rPr lang="en-US" sz="1300">
                <a:solidFill>
                  <a:prstClr val="black"/>
                </a:solidFill>
                <a:latin typeface="Calibri"/>
              </a:rPr>
              <a:pPr defTabSz="966529"/>
              <a:t>20</a:t>
            </a:fld>
            <a:endParaRPr lang="en-US" sz="1300">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r>
              <a:rPr lang="en-US" dirty="0"/>
              <a:t>Bryce</a:t>
            </a:r>
          </a:p>
          <a:p>
            <a:pPr marL="0" lvl="1" defTabSz="1021617">
              <a:defRPr/>
            </a:pPr>
            <a:endParaRPr lang="en-US" sz="4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966529"/>
            <a:fld id="{9735E9FF-B7CF-4465-A153-96BEE4C3FADA}" type="slidenum">
              <a:rPr lang="en-US" sz="1300">
                <a:solidFill>
                  <a:prstClr val="black"/>
                </a:solidFill>
                <a:latin typeface="Calibri"/>
              </a:rPr>
              <a:pPr defTabSz="966529"/>
              <a:t>21</a:t>
            </a:fld>
            <a:endParaRPr lang="en-US" sz="1300">
              <a:solidFill>
                <a:prstClr val="black"/>
              </a:solidFill>
              <a:latin typeface="Calibri"/>
            </a:endParaRPr>
          </a:p>
        </p:txBody>
      </p:sp>
    </p:spTree>
    <p:extLst>
      <p:ext uri="{BB962C8B-B14F-4D97-AF65-F5344CB8AC3E}">
        <p14:creationId xmlns:p14="http://schemas.microsoft.com/office/powerpoint/2010/main" val="384957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r>
              <a:rPr lang="en-US" dirty="0"/>
              <a:t>Bryce</a:t>
            </a:r>
          </a:p>
          <a:p>
            <a:pPr marL="0" lvl="1" defTabSz="1021617">
              <a:defRPr/>
            </a:pPr>
            <a:endParaRPr lang="en-US" sz="4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966529"/>
            <a:fld id="{9735E9FF-B7CF-4465-A153-96BEE4C3FADA}" type="slidenum">
              <a:rPr lang="en-US" sz="1300">
                <a:solidFill>
                  <a:prstClr val="black"/>
                </a:solidFill>
                <a:latin typeface="Calibri"/>
              </a:rPr>
              <a:pPr defTabSz="966529"/>
              <a:t>22</a:t>
            </a:fld>
            <a:endParaRPr lang="en-US" sz="1300">
              <a:solidFill>
                <a:prstClr val="black"/>
              </a:solidFill>
              <a:latin typeface="Calibri"/>
            </a:endParaRPr>
          </a:p>
        </p:txBody>
      </p:sp>
    </p:spTree>
    <p:extLst>
      <p:ext uri="{BB962C8B-B14F-4D97-AF65-F5344CB8AC3E}">
        <p14:creationId xmlns:p14="http://schemas.microsoft.com/office/powerpoint/2010/main" val="11333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r>
              <a:rPr lang="en-US" dirty="0"/>
              <a:t>Bryce</a:t>
            </a:r>
          </a:p>
          <a:p>
            <a:pPr marL="0" lvl="1" defTabSz="1021617">
              <a:defRPr/>
            </a:pPr>
            <a:endParaRPr lang="en-US" sz="4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966529"/>
            <a:fld id="{9735E9FF-B7CF-4465-A153-96BEE4C3FADA}" type="slidenum">
              <a:rPr lang="en-US" sz="1300">
                <a:solidFill>
                  <a:prstClr val="black"/>
                </a:solidFill>
                <a:latin typeface="Calibri"/>
              </a:rPr>
              <a:pPr defTabSz="966529"/>
              <a:t>23</a:t>
            </a:fld>
            <a:endParaRPr lang="en-US" sz="1300">
              <a:solidFill>
                <a:prstClr val="black"/>
              </a:solidFill>
              <a:latin typeface="Calibri"/>
            </a:endParaRPr>
          </a:p>
        </p:txBody>
      </p:sp>
    </p:spTree>
    <p:extLst>
      <p:ext uri="{BB962C8B-B14F-4D97-AF65-F5344CB8AC3E}">
        <p14:creationId xmlns:p14="http://schemas.microsoft.com/office/powerpoint/2010/main" val="3579069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r>
              <a:rPr lang="en-US" dirty="0"/>
              <a:t>Bryce</a:t>
            </a:r>
          </a:p>
          <a:p>
            <a:pPr marL="0" lvl="1" defTabSz="1021617">
              <a:defRPr/>
            </a:pPr>
            <a:endParaRPr lang="en-US" sz="4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966529"/>
            <a:fld id="{9735E9FF-B7CF-4465-A153-96BEE4C3FADA}" type="slidenum">
              <a:rPr lang="en-US" sz="1300">
                <a:solidFill>
                  <a:prstClr val="black"/>
                </a:solidFill>
                <a:latin typeface="Calibri"/>
              </a:rPr>
              <a:pPr defTabSz="966529"/>
              <a:t>24</a:t>
            </a:fld>
            <a:endParaRPr lang="en-US" sz="1300">
              <a:solidFill>
                <a:prstClr val="black"/>
              </a:solidFill>
              <a:latin typeface="Calibri"/>
            </a:endParaRPr>
          </a:p>
        </p:txBody>
      </p:sp>
    </p:spTree>
    <p:extLst>
      <p:ext uri="{BB962C8B-B14F-4D97-AF65-F5344CB8AC3E}">
        <p14:creationId xmlns:p14="http://schemas.microsoft.com/office/powerpoint/2010/main" val="1140245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25</a:t>
            </a:fld>
            <a:endParaRPr lang="en-US"/>
          </a:p>
        </p:txBody>
      </p:sp>
    </p:spTree>
    <p:extLst>
      <p:ext uri="{BB962C8B-B14F-4D97-AF65-F5344CB8AC3E}">
        <p14:creationId xmlns:p14="http://schemas.microsoft.com/office/powerpoint/2010/main" val="379513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26</a:t>
            </a:fld>
            <a:endParaRPr lang="en-US"/>
          </a:p>
        </p:txBody>
      </p:sp>
    </p:spTree>
    <p:extLst>
      <p:ext uri="{BB962C8B-B14F-4D97-AF65-F5344CB8AC3E}">
        <p14:creationId xmlns:p14="http://schemas.microsoft.com/office/powerpoint/2010/main" val="4157334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27</a:t>
            </a:fld>
            <a:endParaRPr lang="en-US"/>
          </a:p>
        </p:txBody>
      </p:sp>
    </p:spTree>
    <p:extLst>
      <p:ext uri="{BB962C8B-B14F-4D97-AF65-F5344CB8AC3E}">
        <p14:creationId xmlns:p14="http://schemas.microsoft.com/office/powerpoint/2010/main" val="189989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28</a:t>
            </a:fld>
            <a:endParaRPr lang="en-US"/>
          </a:p>
        </p:txBody>
      </p:sp>
    </p:spTree>
    <p:extLst>
      <p:ext uri="{BB962C8B-B14F-4D97-AF65-F5344CB8AC3E}">
        <p14:creationId xmlns:p14="http://schemas.microsoft.com/office/powerpoint/2010/main" val="1094354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29</a:t>
            </a:fld>
            <a:endParaRPr lang="en-US"/>
          </a:p>
        </p:txBody>
      </p:sp>
    </p:spTree>
    <p:extLst>
      <p:ext uri="{BB962C8B-B14F-4D97-AF65-F5344CB8AC3E}">
        <p14:creationId xmlns:p14="http://schemas.microsoft.com/office/powerpoint/2010/main" val="20761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Essentially we own, operate, or manage the purchase power agreements for all of the electricity generated for our four owner communities. We also own and maintain the transmission lines and then sell it to the municipal utilities like Fort Collins Utilities at the distribution level who then sells it to their customers.  In addition to the generation and transmission, Platte River also operates the regional energy efficiency programs across the four </a:t>
            </a:r>
            <a:r>
              <a:rPr lang="en-US" dirty="0" err="1"/>
              <a:t>municipalites</a:t>
            </a:r>
            <a:r>
              <a:rPr lang="en-US" dirty="0"/>
              <a:t>.</a:t>
            </a:r>
            <a:endParaRPr lang="en-US" b="1" dirty="0"/>
          </a:p>
        </p:txBody>
      </p:sp>
      <p:sp>
        <p:nvSpPr>
          <p:cNvPr id="4" name="Slide Number Placeholder 3"/>
          <p:cNvSpPr>
            <a:spLocks noGrp="1"/>
          </p:cNvSpPr>
          <p:nvPr>
            <p:ph type="sldNum" sz="quarter" idx="10"/>
          </p:nvPr>
        </p:nvSpPr>
        <p:spPr/>
        <p:txBody>
          <a:bodyPr/>
          <a:lstStyle/>
          <a:p>
            <a:pPr defTabSz="966529">
              <a:defRPr/>
            </a:pPr>
            <a:fld id="{4C58D41F-24C4-42BF-ACA5-BF7D7B299823}" type="slidenum">
              <a:rPr lang="en-US">
                <a:solidFill>
                  <a:prstClr val="black"/>
                </a:solidFill>
                <a:latin typeface="Calibri" panose="020F0502020204030204"/>
              </a:rPr>
              <a:pPr defTabSz="966529">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1974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30</a:t>
            </a:fld>
            <a:endParaRPr lang="en-US"/>
          </a:p>
        </p:txBody>
      </p:sp>
    </p:spTree>
    <p:extLst>
      <p:ext uri="{BB962C8B-B14F-4D97-AF65-F5344CB8AC3E}">
        <p14:creationId xmlns:p14="http://schemas.microsoft.com/office/powerpoint/2010/main" val="2671232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31</a:t>
            </a:fld>
            <a:endParaRPr lang="en-US"/>
          </a:p>
        </p:txBody>
      </p:sp>
    </p:spTree>
    <p:extLst>
      <p:ext uri="{BB962C8B-B14F-4D97-AF65-F5344CB8AC3E}">
        <p14:creationId xmlns:p14="http://schemas.microsoft.com/office/powerpoint/2010/main" val="297609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32</a:t>
            </a:fld>
            <a:endParaRPr lang="en-US"/>
          </a:p>
        </p:txBody>
      </p:sp>
    </p:spTree>
    <p:extLst>
      <p:ext uri="{BB962C8B-B14F-4D97-AF65-F5344CB8AC3E}">
        <p14:creationId xmlns:p14="http://schemas.microsoft.com/office/powerpoint/2010/main" val="3949060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33</a:t>
            </a:fld>
            <a:endParaRPr lang="en-US"/>
          </a:p>
        </p:txBody>
      </p:sp>
    </p:spTree>
    <p:extLst>
      <p:ext uri="{BB962C8B-B14F-4D97-AF65-F5344CB8AC3E}">
        <p14:creationId xmlns:p14="http://schemas.microsoft.com/office/powerpoint/2010/main" val="3282174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34</a:t>
            </a:fld>
            <a:endParaRPr lang="en-US"/>
          </a:p>
        </p:txBody>
      </p:sp>
    </p:spTree>
    <p:extLst>
      <p:ext uri="{BB962C8B-B14F-4D97-AF65-F5344CB8AC3E}">
        <p14:creationId xmlns:p14="http://schemas.microsoft.com/office/powerpoint/2010/main" val="2232307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35</a:t>
            </a:fld>
            <a:endParaRPr lang="en-US"/>
          </a:p>
        </p:txBody>
      </p:sp>
    </p:spTree>
    <p:extLst>
      <p:ext uri="{BB962C8B-B14F-4D97-AF65-F5344CB8AC3E}">
        <p14:creationId xmlns:p14="http://schemas.microsoft.com/office/powerpoint/2010/main" val="571214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36</a:t>
            </a:fld>
            <a:endParaRPr lang="en-US"/>
          </a:p>
        </p:txBody>
      </p:sp>
    </p:spTree>
    <p:extLst>
      <p:ext uri="{BB962C8B-B14F-4D97-AF65-F5344CB8AC3E}">
        <p14:creationId xmlns:p14="http://schemas.microsoft.com/office/powerpoint/2010/main" val="2057906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37</a:t>
            </a:fld>
            <a:endParaRPr lang="en-US"/>
          </a:p>
        </p:txBody>
      </p:sp>
    </p:spTree>
    <p:extLst>
      <p:ext uri="{BB962C8B-B14F-4D97-AF65-F5344CB8AC3E}">
        <p14:creationId xmlns:p14="http://schemas.microsoft.com/office/powerpoint/2010/main" val="1454326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38</a:t>
            </a:fld>
            <a:endParaRPr lang="en-US"/>
          </a:p>
        </p:txBody>
      </p:sp>
    </p:spTree>
    <p:extLst>
      <p:ext uri="{BB962C8B-B14F-4D97-AF65-F5344CB8AC3E}">
        <p14:creationId xmlns:p14="http://schemas.microsoft.com/office/powerpoint/2010/main" val="1575264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39</a:t>
            </a:fld>
            <a:endParaRPr lang="en-US"/>
          </a:p>
        </p:txBody>
      </p:sp>
    </p:spTree>
    <p:extLst>
      <p:ext uri="{BB962C8B-B14F-4D97-AF65-F5344CB8AC3E}">
        <p14:creationId xmlns:p14="http://schemas.microsoft.com/office/powerpoint/2010/main" val="98383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That regional offering is branded Efficiency Works. The consolidation of efficiency programs was done in order to take advantage of economies of scale, provide consistent branding and program rules throughout our service territory and expand offerings to our municipalities with fewer resources than others. Essentially, it allows our customers who own properties in multiple of our communities and our contractors who operate throughout our service territory to only have to learn one program and it’s rules.</a:t>
            </a:r>
          </a:p>
        </p:txBody>
      </p:sp>
      <p:sp>
        <p:nvSpPr>
          <p:cNvPr id="4" name="Slide Number Placeholder 3"/>
          <p:cNvSpPr>
            <a:spLocks noGrp="1"/>
          </p:cNvSpPr>
          <p:nvPr>
            <p:ph type="sldNum" sz="quarter" idx="5"/>
          </p:nvPr>
        </p:nvSpPr>
        <p:spPr/>
        <p:txBody>
          <a:bodyPr/>
          <a:lstStyle/>
          <a:p>
            <a:fld id="{F1B44C8C-5253-4E65-ABC2-4F0814F21144}" type="slidenum">
              <a:rPr lang="en-US" smtClean="0"/>
              <a:t>4</a:t>
            </a:fld>
            <a:endParaRPr lang="en-US"/>
          </a:p>
        </p:txBody>
      </p:sp>
    </p:spTree>
    <p:extLst>
      <p:ext uri="{BB962C8B-B14F-4D97-AF65-F5344CB8AC3E}">
        <p14:creationId xmlns:p14="http://schemas.microsoft.com/office/powerpoint/2010/main" val="710492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40</a:t>
            </a:fld>
            <a:endParaRPr lang="en-US"/>
          </a:p>
        </p:txBody>
      </p:sp>
    </p:spTree>
    <p:extLst>
      <p:ext uri="{BB962C8B-B14F-4D97-AF65-F5344CB8AC3E}">
        <p14:creationId xmlns:p14="http://schemas.microsoft.com/office/powerpoint/2010/main" val="272293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41</a:t>
            </a:fld>
            <a:endParaRPr lang="en-US"/>
          </a:p>
        </p:txBody>
      </p:sp>
    </p:spTree>
    <p:extLst>
      <p:ext uri="{BB962C8B-B14F-4D97-AF65-F5344CB8AC3E}">
        <p14:creationId xmlns:p14="http://schemas.microsoft.com/office/powerpoint/2010/main" val="123188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42</a:t>
            </a:fld>
            <a:endParaRPr lang="en-US"/>
          </a:p>
        </p:txBody>
      </p:sp>
    </p:spTree>
    <p:extLst>
      <p:ext uri="{BB962C8B-B14F-4D97-AF65-F5344CB8AC3E}">
        <p14:creationId xmlns:p14="http://schemas.microsoft.com/office/powerpoint/2010/main" val="1668559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B44C8C-5253-4E65-ABC2-4F0814F21144}" type="slidenum">
              <a:rPr lang="en-US" smtClean="0"/>
              <a:t>43</a:t>
            </a:fld>
            <a:endParaRPr lang="en-US"/>
          </a:p>
        </p:txBody>
      </p:sp>
    </p:spTree>
    <p:extLst>
      <p:ext uri="{BB962C8B-B14F-4D97-AF65-F5344CB8AC3E}">
        <p14:creationId xmlns:p14="http://schemas.microsoft.com/office/powerpoint/2010/main" val="2215683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44</a:t>
            </a:fld>
            <a:endParaRPr lang="en-US"/>
          </a:p>
        </p:txBody>
      </p:sp>
    </p:spTree>
    <p:extLst>
      <p:ext uri="{BB962C8B-B14F-4D97-AF65-F5344CB8AC3E}">
        <p14:creationId xmlns:p14="http://schemas.microsoft.com/office/powerpoint/2010/main" val="144929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45</a:t>
            </a:fld>
            <a:endParaRPr lang="en-US"/>
          </a:p>
        </p:txBody>
      </p:sp>
    </p:spTree>
    <p:extLst>
      <p:ext uri="{BB962C8B-B14F-4D97-AF65-F5344CB8AC3E}">
        <p14:creationId xmlns:p14="http://schemas.microsoft.com/office/powerpoint/2010/main" val="2155093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46</a:t>
            </a:fld>
            <a:endParaRPr lang="en-US"/>
          </a:p>
        </p:txBody>
      </p:sp>
    </p:spTree>
    <p:extLst>
      <p:ext uri="{BB962C8B-B14F-4D97-AF65-F5344CB8AC3E}">
        <p14:creationId xmlns:p14="http://schemas.microsoft.com/office/powerpoint/2010/main" val="41864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47</a:t>
            </a:fld>
            <a:endParaRPr lang="en-US"/>
          </a:p>
        </p:txBody>
      </p:sp>
    </p:spTree>
    <p:extLst>
      <p:ext uri="{BB962C8B-B14F-4D97-AF65-F5344CB8AC3E}">
        <p14:creationId xmlns:p14="http://schemas.microsoft.com/office/powerpoint/2010/main" val="3242015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48</a:t>
            </a:fld>
            <a:endParaRPr lang="en-US"/>
          </a:p>
        </p:txBody>
      </p:sp>
    </p:spTree>
    <p:extLst>
      <p:ext uri="{BB962C8B-B14F-4D97-AF65-F5344CB8AC3E}">
        <p14:creationId xmlns:p14="http://schemas.microsoft.com/office/powerpoint/2010/main" val="3567751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49</a:t>
            </a:fld>
            <a:endParaRPr lang="en-US"/>
          </a:p>
        </p:txBody>
      </p:sp>
    </p:spTree>
    <p:extLst>
      <p:ext uri="{BB962C8B-B14F-4D97-AF65-F5344CB8AC3E}">
        <p14:creationId xmlns:p14="http://schemas.microsoft.com/office/powerpoint/2010/main" val="178367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Before we get into the details of the program, I want to address a question I get a lot which is “Why would a company that makes money selling electricity want me to use less of it?”. First of all, we are a not-for-profit entity that exists to serve our owner communities and their customers, while working towards our mission of providing safe, reliable, and environmental responsibility and competitively priced energy and services. With that in mind, energy efficiency is viewed as both a resource and a customer service by Platte River. From the resource perspective, EE allows us to delay the need for additional costly generation sources and therefore allows us to manage our costs. From a customer service perspective, Platte River technically only has 4 customers, our owner municipalities, but EE allows us to serve them and their customers more effectively by offering resources and tools for them to be more efficient energy consumers. AS you can see from the graph here, Platte River uses EE when we do our  forecasting, and historically EE has reduced our annual energy required to serve, so we continue to plan that reduction into the future. </a:t>
            </a:r>
          </a:p>
        </p:txBody>
      </p:sp>
      <p:sp>
        <p:nvSpPr>
          <p:cNvPr id="4" name="Slide Number Placeholder 3"/>
          <p:cNvSpPr>
            <a:spLocks noGrp="1"/>
          </p:cNvSpPr>
          <p:nvPr>
            <p:ph type="sldNum" sz="quarter" idx="5"/>
          </p:nvPr>
        </p:nvSpPr>
        <p:spPr/>
        <p:txBody>
          <a:bodyPr/>
          <a:lstStyle/>
          <a:p>
            <a:fld id="{F1B44C8C-5253-4E65-ABC2-4F0814F21144}" type="slidenum">
              <a:rPr lang="en-US" smtClean="0"/>
              <a:t>5</a:t>
            </a:fld>
            <a:endParaRPr lang="en-US"/>
          </a:p>
        </p:txBody>
      </p:sp>
    </p:spTree>
    <p:extLst>
      <p:ext uri="{BB962C8B-B14F-4D97-AF65-F5344CB8AC3E}">
        <p14:creationId xmlns:p14="http://schemas.microsoft.com/office/powerpoint/2010/main" val="3434911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50</a:t>
            </a:fld>
            <a:endParaRPr lang="en-US"/>
          </a:p>
        </p:txBody>
      </p:sp>
    </p:spTree>
    <p:extLst>
      <p:ext uri="{BB962C8B-B14F-4D97-AF65-F5344CB8AC3E}">
        <p14:creationId xmlns:p14="http://schemas.microsoft.com/office/powerpoint/2010/main" val="344625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I also get asked frequently, it’s nice that you offer these programs now, but can I expect your programs to be here in the future. While I can’t promise that the programs will look exactly as they do today, Platte River plans to continue to </a:t>
            </a:r>
          </a:p>
        </p:txBody>
      </p:sp>
      <p:sp>
        <p:nvSpPr>
          <p:cNvPr id="4" name="Slide Number Placeholder 3"/>
          <p:cNvSpPr>
            <a:spLocks noGrp="1"/>
          </p:cNvSpPr>
          <p:nvPr>
            <p:ph type="sldNum" sz="quarter" idx="5"/>
          </p:nvPr>
        </p:nvSpPr>
        <p:spPr/>
        <p:txBody>
          <a:bodyPr/>
          <a:lstStyle/>
          <a:p>
            <a:fld id="{F1B44C8C-5253-4E65-ABC2-4F0814F21144}" type="slidenum">
              <a:rPr lang="en-US" smtClean="0"/>
              <a:t>6</a:t>
            </a:fld>
            <a:endParaRPr lang="en-US"/>
          </a:p>
        </p:txBody>
      </p:sp>
    </p:spTree>
    <p:extLst>
      <p:ext uri="{BB962C8B-B14F-4D97-AF65-F5344CB8AC3E}">
        <p14:creationId xmlns:p14="http://schemas.microsoft.com/office/powerpoint/2010/main" val="1075769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7</a:t>
            </a:fld>
            <a:endParaRPr lang="en-US"/>
          </a:p>
        </p:txBody>
      </p:sp>
    </p:spTree>
    <p:extLst>
      <p:ext uri="{BB962C8B-B14F-4D97-AF65-F5344CB8AC3E}">
        <p14:creationId xmlns:p14="http://schemas.microsoft.com/office/powerpoint/2010/main" val="119294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8</a:t>
            </a:fld>
            <a:endParaRPr lang="en-US"/>
          </a:p>
        </p:txBody>
      </p:sp>
    </p:spTree>
    <p:extLst>
      <p:ext uri="{BB962C8B-B14F-4D97-AF65-F5344CB8AC3E}">
        <p14:creationId xmlns:p14="http://schemas.microsoft.com/office/powerpoint/2010/main" val="384423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Bryce</a:t>
            </a:r>
          </a:p>
        </p:txBody>
      </p:sp>
      <p:sp>
        <p:nvSpPr>
          <p:cNvPr id="4" name="Slide Number Placeholder 3"/>
          <p:cNvSpPr>
            <a:spLocks noGrp="1"/>
          </p:cNvSpPr>
          <p:nvPr>
            <p:ph type="sldNum" sz="quarter" idx="5"/>
          </p:nvPr>
        </p:nvSpPr>
        <p:spPr/>
        <p:txBody>
          <a:bodyPr/>
          <a:lstStyle/>
          <a:p>
            <a:fld id="{F1B44C8C-5253-4E65-ABC2-4F0814F21144}" type="slidenum">
              <a:rPr lang="en-US" smtClean="0"/>
              <a:t>9</a:t>
            </a:fld>
            <a:endParaRPr lang="en-US"/>
          </a:p>
        </p:txBody>
      </p:sp>
    </p:spTree>
    <p:extLst>
      <p:ext uri="{BB962C8B-B14F-4D97-AF65-F5344CB8AC3E}">
        <p14:creationId xmlns:p14="http://schemas.microsoft.com/office/powerpoint/2010/main" val="2910048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173D-B266-4011-9210-76C8B6E76E5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2631303-9709-43BF-8BA1-5FA6B926ED8E}"/>
              </a:ext>
            </a:extLst>
          </p:cNvPr>
          <p:cNvSpPr>
            <a:spLocks noGrp="1"/>
          </p:cNvSpPr>
          <p:nvPr>
            <p:ph type="subTitle" idx="1"/>
          </p:nvPr>
        </p:nvSpPr>
        <p:spPr>
          <a:xfrm>
            <a:off x="1143000" y="3602044"/>
            <a:ext cx="6858000" cy="1655763"/>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E558E8-F258-455B-AACC-C6BC9F4C670D}"/>
              </a:ext>
            </a:extLst>
          </p:cNvPr>
          <p:cNvSpPr>
            <a:spLocks noGrp="1"/>
          </p:cNvSpPr>
          <p:nvPr>
            <p:ph type="dt" sz="half" idx="10"/>
          </p:nvPr>
        </p:nvSpPr>
        <p:spPr/>
        <p:txBody>
          <a:bodyPr/>
          <a:lstStyle/>
          <a:p>
            <a:fld id="{25B0F987-2E27-4F16-8668-58E1073CF3A1}" type="datetimeFigureOut">
              <a:rPr lang="en-US" smtClean="0"/>
              <a:t>1/9/2019</a:t>
            </a:fld>
            <a:endParaRPr lang="en-US"/>
          </a:p>
        </p:txBody>
      </p:sp>
      <p:sp>
        <p:nvSpPr>
          <p:cNvPr id="5" name="Footer Placeholder 4">
            <a:extLst>
              <a:ext uri="{FF2B5EF4-FFF2-40B4-BE49-F238E27FC236}">
                <a16:creationId xmlns:a16="http://schemas.microsoft.com/office/drawing/2014/main" id="{8E4094F3-5397-4357-AD33-5866D2B0A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F230F-3296-4EDA-81B6-58433D2D991D}"/>
              </a:ext>
            </a:extLst>
          </p:cNvPr>
          <p:cNvSpPr>
            <a:spLocks noGrp="1"/>
          </p:cNvSpPr>
          <p:nvPr>
            <p:ph type="sldNum" sz="quarter" idx="12"/>
          </p:nvPr>
        </p:nvSpPr>
        <p:spPr/>
        <p:txBody>
          <a:bodyPr/>
          <a:lstStyle/>
          <a:p>
            <a:fld id="{612BF186-B6CF-4E8C-845D-5B1F1D18EE07}" type="slidenum">
              <a:rPr lang="en-US" smtClean="0"/>
              <a:t>‹#›</a:t>
            </a:fld>
            <a:endParaRPr lang="en-US"/>
          </a:p>
        </p:txBody>
      </p:sp>
    </p:spTree>
    <p:extLst>
      <p:ext uri="{BB962C8B-B14F-4D97-AF65-F5344CB8AC3E}">
        <p14:creationId xmlns:p14="http://schemas.microsoft.com/office/powerpoint/2010/main" val="264536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0B51-AADB-4ACF-A7E9-AD122F9C3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5EF4E9-9E8B-4776-9799-0250EBF12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AB761-9807-4F94-AE22-397202BE309D}"/>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5" name="Footer Placeholder 4">
            <a:extLst>
              <a:ext uri="{FF2B5EF4-FFF2-40B4-BE49-F238E27FC236}">
                <a16:creationId xmlns:a16="http://schemas.microsoft.com/office/drawing/2014/main" id="{1F33311B-0E0A-4C8F-9B75-A95974DC9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F0C2E-6C3F-4B16-B5F4-85FAC5FDB7FC}"/>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18437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85200-DFD4-4A75-83D7-3BA58A189862}"/>
              </a:ext>
            </a:extLst>
          </p:cNvPr>
          <p:cNvSpPr>
            <a:spLocks noGrp="1"/>
          </p:cNvSpPr>
          <p:nvPr>
            <p:ph type="title" orient="vert"/>
          </p:nvPr>
        </p:nvSpPr>
        <p:spPr>
          <a:xfrm>
            <a:off x="6543676" y="365133"/>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48730-43AD-45AF-A219-DD68E9609AA5}"/>
              </a:ext>
            </a:extLst>
          </p:cNvPr>
          <p:cNvSpPr>
            <a:spLocks noGrp="1"/>
          </p:cNvSpPr>
          <p:nvPr>
            <p:ph type="body" orient="vert" idx="1"/>
          </p:nvPr>
        </p:nvSpPr>
        <p:spPr>
          <a:xfrm>
            <a:off x="628652" y="365133"/>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FFFF9-B7A3-40BA-88B3-D92980DB9CF2}"/>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5" name="Footer Placeholder 4">
            <a:extLst>
              <a:ext uri="{FF2B5EF4-FFF2-40B4-BE49-F238E27FC236}">
                <a16:creationId xmlns:a16="http://schemas.microsoft.com/office/drawing/2014/main" id="{069E11F3-88BB-4857-8907-50D07D0A9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C93A6-62C0-44A1-9FD7-1D7BC61F14F8}"/>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355305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k blue reading glasses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11"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9"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4084258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LED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10"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baseline="0">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9"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2118414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t blue charts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9"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10"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336298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k blue meters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9"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10"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1744342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highway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9"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10"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180502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t blue tablet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11"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9"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2320420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people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11"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9"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186569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t blue people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11"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8"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9"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Tree>
    <p:extLst>
      <p:ext uri="{BB962C8B-B14F-4D97-AF65-F5344CB8AC3E}">
        <p14:creationId xmlns:p14="http://schemas.microsoft.com/office/powerpoint/2010/main" val="25353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8762-6A1F-4FE9-9FD3-726E7226D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AD350-CE4D-4C80-9030-7ECD45CFD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B6BFA-BC72-4B6B-A831-E6A9B4C00465}"/>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5" name="Footer Placeholder 4">
            <a:extLst>
              <a:ext uri="{FF2B5EF4-FFF2-40B4-BE49-F238E27FC236}">
                <a16:creationId xmlns:a16="http://schemas.microsoft.com/office/drawing/2014/main" id="{F778BC85-C211-4629-B65A-F60EEA2B5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E1DCC-9633-4071-8CE9-855D7FB90604}"/>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967114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k blue solar panels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231420"/>
            <a:ext cx="8279307" cy="1422400"/>
          </a:xfrm>
          <a:prstGeom prst="rect">
            <a:avLst/>
          </a:prstGeom>
        </p:spPr>
        <p:txBody>
          <a:bodyPr/>
          <a:lstStyle>
            <a:lvl1pPr algn="l">
              <a:lnSpc>
                <a:spcPts val="4000"/>
              </a:lnSpc>
              <a:defRPr sz="3600" b="1">
                <a:solidFill>
                  <a:schemeClr val="bg1"/>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1903507"/>
            <a:ext cx="8279307" cy="787400"/>
          </a:xfrm>
          <a:prstGeom prst="rect">
            <a:avLst/>
          </a:prstGeom>
        </p:spPr>
        <p:txBody>
          <a:bodyPr/>
          <a:lstStyle>
            <a:lvl1pPr marL="0" indent="0">
              <a:buNone/>
              <a:defRPr sz="3000" b="0" baseline="0">
                <a:solidFill>
                  <a:schemeClr val="bg1"/>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dirty="0"/>
              <a:t>Name of event</a:t>
            </a:r>
          </a:p>
        </p:txBody>
      </p:sp>
      <p:sp>
        <p:nvSpPr>
          <p:cNvPr id="6"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7"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
        <p:nvSpPr>
          <p:cNvPr id="11"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3093027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0894" y="664713"/>
            <a:ext cx="8279307" cy="1422400"/>
          </a:xfrm>
          <a:prstGeom prst="rect">
            <a:avLst/>
          </a:prstGeom>
        </p:spPr>
        <p:txBody>
          <a:bodyPr/>
          <a:lstStyle>
            <a:lvl1pPr algn="l">
              <a:lnSpc>
                <a:spcPts val="4000"/>
              </a:lnSpc>
              <a:defRPr sz="3600" b="1">
                <a:solidFill>
                  <a:schemeClr val="tx2">
                    <a:lumMod val="50000"/>
                  </a:schemeClr>
                </a:solidFill>
                <a:latin typeface="Georgia" pitchFamily="18" charset="0"/>
              </a:defRPr>
            </a:lvl1pPr>
          </a:lstStyle>
          <a:p>
            <a:r>
              <a:rPr lang="en-US" dirty="0"/>
              <a:t>Presentation Title Going to a Second Line </a:t>
            </a:r>
          </a:p>
        </p:txBody>
      </p:sp>
      <p:sp>
        <p:nvSpPr>
          <p:cNvPr id="4" name="Text Placeholder 13"/>
          <p:cNvSpPr>
            <a:spLocks noGrp="1"/>
          </p:cNvSpPr>
          <p:nvPr>
            <p:ph type="body" sz="quarter" idx="13" hasCustomPrompt="1"/>
          </p:nvPr>
        </p:nvSpPr>
        <p:spPr>
          <a:xfrm>
            <a:off x="380894" y="2336800"/>
            <a:ext cx="8279307" cy="787400"/>
          </a:xfrm>
          <a:prstGeom prst="rect">
            <a:avLst/>
          </a:prstGeom>
        </p:spPr>
        <p:txBody>
          <a:bodyPr/>
          <a:lstStyle>
            <a:lvl1pPr marL="0" indent="0">
              <a:buNone/>
              <a:defRPr sz="3000" b="0" baseline="0">
                <a:solidFill>
                  <a:schemeClr val="tx2">
                    <a:lumMod val="50000"/>
                  </a:schemeClr>
                </a:solidFill>
                <a:latin typeface="Georgia" pitchFamily="18" charset="0"/>
              </a:defRPr>
            </a:lvl1pPr>
          </a:lstStyle>
          <a:p>
            <a:pPr lvl="0"/>
            <a:r>
              <a:rPr lang="en-US" dirty="0"/>
              <a:t>Presentation Subtitle</a:t>
            </a:r>
          </a:p>
        </p:txBody>
      </p:sp>
      <p:sp>
        <p:nvSpPr>
          <p:cNvPr id="5" name="Text Placeholder 17"/>
          <p:cNvSpPr>
            <a:spLocks noGrp="1"/>
          </p:cNvSpPr>
          <p:nvPr>
            <p:ph type="body" sz="quarter" idx="15" hasCustomPrompt="1"/>
          </p:nvPr>
        </p:nvSpPr>
        <p:spPr>
          <a:xfrm>
            <a:off x="4571999" y="5461000"/>
            <a:ext cx="4114800" cy="711200"/>
          </a:xfrm>
          <a:prstGeom prst="rect">
            <a:avLst/>
          </a:prstGeom>
        </p:spPr>
        <p:txBody>
          <a:bodyPr/>
          <a:lstStyle>
            <a:lvl1pPr marL="0" indent="0" algn="r">
              <a:buNone/>
              <a:defRPr sz="1800">
                <a:solidFill>
                  <a:schemeClr val="tx2">
                    <a:lumMod val="50000"/>
                  </a:schemeClr>
                </a:solidFill>
                <a:latin typeface="Arial" panose="020B0604020202020204" pitchFamily="34" charset="0"/>
                <a:cs typeface="Arial" panose="020B0604020202020204" pitchFamily="34" charset="0"/>
              </a:defRPr>
            </a:lvl1pPr>
          </a:lstStyle>
          <a:p>
            <a:pPr lvl="0"/>
            <a:r>
              <a:rPr lang="en-US" dirty="0"/>
              <a:t>Name of event</a:t>
            </a:r>
          </a:p>
        </p:txBody>
      </p:sp>
      <p:sp>
        <p:nvSpPr>
          <p:cNvPr id="6" name="Text Placeholder 8"/>
          <p:cNvSpPr>
            <a:spLocks noGrp="1"/>
          </p:cNvSpPr>
          <p:nvPr>
            <p:ph type="body" sz="quarter" idx="16" hasCustomPrompt="1"/>
          </p:nvPr>
        </p:nvSpPr>
        <p:spPr>
          <a:xfrm>
            <a:off x="4545402" y="3551872"/>
            <a:ext cx="4141398" cy="597619"/>
          </a:xfrm>
          <a:prstGeom prst="rect">
            <a:avLst/>
          </a:prstGeom>
        </p:spPr>
        <p:txBody>
          <a:bodyPr/>
          <a:lstStyle>
            <a:lvl1pPr marL="0" indent="0" algn="r">
              <a:buNone/>
              <a:defRPr sz="2400" b="1">
                <a:solidFill>
                  <a:schemeClr val="tx2">
                    <a:lumMod val="50000"/>
                  </a:schemeClr>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name</a:t>
            </a:r>
          </a:p>
        </p:txBody>
      </p:sp>
      <p:sp>
        <p:nvSpPr>
          <p:cNvPr id="7" name="Text Placeholder 8"/>
          <p:cNvSpPr>
            <a:spLocks noGrp="1"/>
          </p:cNvSpPr>
          <p:nvPr>
            <p:ph type="body" sz="quarter" idx="17" hasCustomPrompt="1"/>
          </p:nvPr>
        </p:nvSpPr>
        <p:spPr>
          <a:xfrm>
            <a:off x="4545401" y="4176329"/>
            <a:ext cx="4141398" cy="1129100"/>
          </a:xfrm>
          <a:prstGeom prst="rect">
            <a:avLst/>
          </a:prstGeom>
        </p:spPr>
        <p:txBody>
          <a:bodyPr/>
          <a:lstStyle>
            <a:lvl1pPr marL="0" indent="0" algn="r">
              <a:buNone/>
              <a:defRPr sz="2400" b="0">
                <a:solidFill>
                  <a:schemeClr val="tx2">
                    <a:lumMod val="50000"/>
                  </a:schemeClr>
                </a:solidFill>
                <a:latin typeface="Arial" panose="020B0604020202020204" pitchFamily="34" charset="0"/>
                <a:cs typeface="Arial" panose="020B0604020202020204" pitchFamily="34" charset="0"/>
              </a:defRPr>
            </a:lvl1pPr>
            <a:lvl2pPr marL="457178" indent="0">
              <a:buNone/>
              <a:defRPr sz="2400"/>
            </a:lvl2pPr>
            <a:lvl3pPr marL="914355" indent="0">
              <a:buNone/>
              <a:defRPr sz="2400"/>
            </a:lvl3pPr>
            <a:lvl4pPr marL="1371532" indent="0">
              <a:buNone/>
              <a:defRPr sz="2400"/>
            </a:lvl4pPr>
            <a:lvl5pPr marL="1828709" indent="0">
              <a:buNone/>
              <a:defRPr sz="2400"/>
            </a:lvl5pPr>
          </a:lstStyle>
          <a:p>
            <a:pPr lvl="0"/>
            <a:r>
              <a:rPr lang="en-US" dirty="0"/>
              <a:t>Speaker title, E Source</a:t>
            </a:r>
          </a:p>
        </p:txBody>
      </p:sp>
      <p:sp>
        <p:nvSpPr>
          <p:cNvPr id="8" name="Rectangle 7"/>
          <p:cNvSpPr/>
          <p:nvPr userDrawn="1"/>
        </p:nvSpPr>
        <p:spPr>
          <a:xfrm flipV="1">
            <a:off x="0" y="177808"/>
            <a:ext cx="9158844" cy="60959"/>
          </a:xfrm>
          <a:prstGeom prst="rect">
            <a:avLst/>
          </a:prstGeom>
          <a:solidFill>
            <a:srgbClr val="7AA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C7C6C5"/>
              </a:solidFill>
            </a:endParaRPr>
          </a:p>
        </p:txBody>
      </p:sp>
      <p:sp>
        <p:nvSpPr>
          <p:cNvPr id="9" name="Rectangle 8"/>
          <p:cNvSpPr/>
          <p:nvPr userDrawn="1"/>
        </p:nvSpPr>
        <p:spPr>
          <a:xfrm flipV="1">
            <a:off x="-13235" y="294646"/>
            <a:ext cx="9162554" cy="609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C7C6C5"/>
              </a:solidFill>
            </a:endParaRPr>
          </a:p>
        </p:txBody>
      </p:sp>
      <p:sp>
        <p:nvSpPr>
          <p:cNvPr id="10" name="Rectangle 9"/>
          <p:cNvSpPr/>
          <p:nvPr userDrawn="1"/>
        </p:nvSpPr>
        <p:spPr>
          <a:xfrm flipV="1">
            <a:off x="-13234" y="421642"/>
            <a:ext cx="9162553" cy="609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C7C6C5"/>
              </a:solidFill>
            </a:endParaRPr>
          </a:p>
        </p:txBody>
      </p:sp>
      <p:sp>
        <p:nvSpPr>
          <p:cNvPr id="12" name="Rectangle 11"/>
          <p:cNvSpPr/>
          <p:nvPr userDrawn="1"/>
        </p:nvSpPr>
        <p:spPr>
          <a:xfrm>
            <a:off x="-26719" y="6350000"/>
            <a:ext cx="9185563" cy="508000"/>
          </a:xfrm>
          <a:prstGeom prst="rect">
            <a:avLst/>
          </a:prstGeom>
          <a:solidFill>
            <a:srgbClr val="545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C7C6C5"/>
              </a:solidFill>
            </a:endParaRPr>
          </a:p>
        </p:txBody>
      </p:sp>
      <p:sp>
        <p:nvSpPr>
          <p:cNvPr id="13" name="TextBox 12"/>
          <p:cNvSpPr txBox="1"/>
          <p:nvPr userDrawn="1"/>
        </p:nvSpPr>
        <p:spPr>
          <a:xfrm>
            <a:off x="228600" y="6396606"/>
            <a:ext cx="388620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www.esource.com</a:t>
            </a:r>
          </a:p>
        </p:txBody>
      </p:sp>
      <p:pic>
        <p:nvPicPr>
          <p:cNvPr id="16" name="Picture 15" descr="ES-Logo-K_tex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4546608"/>
            <a:ext cx="2286000" cy="1336905"/>
          </a:xfrm>
          <a:prstGeom prst="rect">
            <a:avLst/>
          </a:prstGeom>
        </p:spPr>
      </p:pic>
      <p:sp>
        <p:nvSpPr>
          <p:cNvPr id="17" name="Text Placeholder 9"/>
          <p:cNvSpPr>
            <a:spLocks noGrp="1"/>
          </p:cNvSpPr>
          <p:nvPr>
            <p:ph type="body" sz="quarter" idx="18" hasCustomPrompt="1"/>
          </p:nvPr>
        </p:nvSpPr>
        <p:spPr>
          <a:xfrm>
            <a:off x="6096000" y="6375400"/>
            <a:ext cx="2590800" cy="406400"/>
          </a:xfrm>
          <a:prstGeom prst="rect">
            <a:avLst/>
          </a:prstGeom>
        </p:spPr>
        <p:txBody>
          <a:bodyPr/>
          <a:lstStyle>
            <a:lvl1pPr marL="0" indent="0" algn="r">
              <a:buNone/>
              <a:defRPr sz="1200" b="1">
                <a:solidFill>
                  <a:schemeClr val="bg1"/>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2690949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394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stStyle>
          <a:p>
            <a:fld id="{13161F48-94FA-404E-90CB-EE9E64D92B6B}" type="slidenum">
              <a:rPr lang="en-US" smtClean="0"/>
              <a:pPr/>
              <a:t>‹#›</a:t>
            </a:fld>
            <a:endParaRPr lang="en-US" dirty="0"/>
          </a:p>
        </p:txBody>
      </p:sp>
    </p:spTree>
    <p:extLst>
      <p:ext uri="{BB962C8B-B14F-4D97-AF65-F5344CB8AC3E}">
        <p14:creationId xmlns:p14="http://schemas.microsoft.com/office/powerpoint/2010/main" val="220033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1800"/>
            </a:lvl1pPr>
            <a:lvl2pPr>
              <a:defRPr sz="1500"/>
            </a:lvl2pPr>
            <a:lvl3pPr>
              <a:defRPr sz="15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stStyle>
          <a:p>
            <a:fld id="{13161F48-94FA-404E-90CB-EE9E64D92B6B}" type="slidenum">
              <a:rPr lang="en-US" smtClean="0"/>
              <a:pPr/>
              <a:t>‹#›</a:t>
            </a:fld>
            <a:endParaRPr lang="en-US" dirty="0"/>
          </a:p>
        </p:txBody>
      </p:sp>
    </p:spTree>
    <p:extLst>
      <p:ext uri="{BB962C8B-B14F-4D97-AF65-F5344CB8AC3E}">
        <p14:creationId xmlns:p14="http://schemas.microsoft.com/office/powerpoint/2010/main" val="3024745788"/>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890569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281345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1869725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473716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42895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8EB4-CCA9-42D6-8B63-9DEB873D58DE}"/>
              </a:ext>
            </a:extLst>
          </p:cNvPr>
          <p:cNvSpPr>
            <a:spLocks noGrp="1"/>
          </p:cNvSpPr>
          <p:nvPr>
            <p:ph type="title"/>
          </p:nvPr>
        </p:nvSpPr>
        <p:spPr>
          <a:xfrm>
            <a:off x="623888" y="1709747"/>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D75BDF3-71DD-448A-A3FE-921B7EC584B3}"/>
              </a:ext>
            </a:extLst>
          </p:cNvPr>
          <p:cNvSpPr>
            <a:spLocks noGrp="1"/>
          </p:cNvSpPr>
          <p:nvPr>
            <p:ph type="body" idx="1"/>
          </p:nvPr>
        </p:nvSpPr>
        <p:spPr>
          <a:xfrm>
            <a:off x="623888" y="4589471"/>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7AFD07-1C40-4B6B-9B23-07252FF02688}"/>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5" name="Footer Placeholder 4">
            <a:extLst>
              <a:ext uri="{FF2B5EF4-FFF2-40B4-BE49-F238E27FC236}">
                <a16:creationId xmlns:a16="http://schemas.microsoft.com/office/drawing/2014/main" id="{1B8A48E8-C459-421B-AAD4-EBF685ABD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D9129-A2C6-4672-915A-E1E7A9B8B045}"/>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3490715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112768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2576623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2730967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13161F48-94FA-404E-90CB-EE9E64D92B6B}" type="slidenum">
              <a:rPr lang="en-US" smtClean="0"/>
              <a:pPr/>
              <a:t>‹#›</a:t>
            </a:fld>
            <a:endParaRPr lang="en-US"/>
          </a:p>
        </p:txBody>
      </p:sp>
    </p:spTree>
    <p:extLst>
      <p:ext uri="{BB962C8B-B14F-4D97-AF65-F5344CB8AC3E}">
        <p14:creationId xmlns:p14="http://schemas.microsoft.com/office/powerpoint/2010/main" val="2659300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4793" y="2707428"/>
            <a:ext cx="6229350" cy="649287"/>
          </a:xfrm>
          <a:prstGeom prst="rect">
            <a:avLst/>
          </a:prstGeom>
        </p:spPr>
        <p:txBody>
          <a:bodyPr anchor="b"/>
          <a:lstStyle>
            <a:lvl1pPr algn="l">
              <a:defRPr sz="2400" b="1" baseline="0">
                <a:solidFill>
                  <a:srgbClr val="008AD8"/>
                </a:solidFill>
                <a:latin typeface="Arial" panose="020B0604020202020204" pitchFamily="34" charset="0"/>
                <a:cs typeface="Arial" panose="020B0604020202020204" pitchFamily="34" charset="0"/>
              </a:defRPr>
            </a:lvl1pPr>
          </a:lstStyle>
          <a:p>
            <a:r>
              <a:rPr lang="en-US" dirty="0"/>
              <a:t>Transition Slide</a:t>
            </a:r>
          </a:p>
        </p:txBody>
      </p:sp>
      <p:sp>
        <p:nvSpPr>
          <p:cNvPr id="11" name="Text Placeholder 13"/>
          <p:cNvSpPr>
            <a:spLocks noGrp="1"/>
          </p:cNvSpPr>
          <p:nvPr>
            <p:ph type="body" sz="quarter" idx="10" hasCustomPrompt="1"/>
          </p:nvPr>
        </p:nvSpPr>
        <p:spPr>
          <a:xfrm>
            <a:off x="2424793" y="3429002"/>
            <a:ext cx="6229350" cy="816428"/>
          </a:xfrm>
          <a:prstGeom prst="rect">
            <a:avLst/>
          </a:prstGeom>
        </p:spPr>
        <p:txBody>
          <a:bodyPr/>
          <a:lstStyle>
            <a:lvl1pPr marL="0" indent="0">
              <a:buNone/>
              <a:defRPr sz="1500" baseline="0">
                <a:solidFill>
                  <a:srgbClr val="0A0A0A"/>
                </a:solidFill>
                <a:latin typeface="Arial" panose="020B0604020202020204" pitchFamily="34" charset="0"/>
                <a:cs typeface="Arial" panose="020B0604020202020204" pitchFamily="34" charset="0"/>
              </a:defRPr>
            </a:lvl1pPr>
            <a:lvl2pPr>
              <a:defRPr sz="1350">
                <a:solidFill>
                  <a:srgbClr val="008AD8"/>
                </a:solidFill>
                <a:latin typeface="Arial" panose="020B0604020202020204" pitchFamily="34" charset="0"/>
                <a:cs typeface="Arial" panose="020B0604020202020204" pitchFamily="34" charset="0"/>
              </a:defRPr>
            </a:lvl2pPr>
            <a:lvl3pPr>
              <a:defRPr sz="1350">
                <a:solidFill>
                  <a:srgbClr val="008AD8"/>
                </a:solidFill>
                <a:latin typeface="Arial" panose="020B0604020202020204" pitchFamily="34" charset="0"/>
                <a:cs typeface="Arial" panose="020B0604020202020204" pitchFamily="34" charset="0"/>
              </a:defRPr>
            </a:lvl3pPr>
            <a:lvl4pPr>
              <a:defRPr>
                <a:solidFill>
                  <a:srgbClr val="008AD8"/>
                </a:solidFill>
                <a:latin typeface="Arial" panose="020B0604020202020204" pitchFamily="34" charset="0"/>
                <a:cs typeface="Arial" panose="020B0604020202020204" pitchFamily="34" charset="0"/>
              </a:defRPr>
            </a:lvl4pPr>
            <a:lvl5pPr>
              <a:defRPr>
                <a:solidFill>
                  <a:srgbClr val="008AD8"/>
                </a:solidFill>
                <a:latin typeface="Arial" panose="020B0604020202020204" pitchFamily="34" charset="0"/>
                <a:cs typeface="Arial" panose="020B0604020202020204" pitchFamily="34" charset="0"/>
              </a:defRPr>
            </a:lvl5pPr>
          </a:lstStyle>
          <a:p>
            <a:pPr lvl="0"/>
            <a:r>
              <a:rPr lang="en-US" dirty="0"/>
              <a:t>Optional text below</a:t>
            </a:r>
          </a:p>
        </p:txBody>
      </p:sp>
    </p:spTree>
    <p:extLst>
      <p:ext uri="{BB962C8B-B14F-4D97-AF65-F5344CB8AC3E}">
        <p14:creationId xmlns:p14="http://schemas.microsoft.com/office/powerpoint/2010/main" val="223032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032C-1A1E-4D5E-9B21-3865AB152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CCEA1-29D0-44E6-9425-54C096E0182A}"/>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1FBBB-9CF8-4A30-AC2F-B460A8488425}"/>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38945-D006-45E7-A06B-FA8B81F0A1D1}"/>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6" name="Footer Placeholder 5">
            <a:extLst>
              <a:ext uri="{FF2B5EF4-FFF2-40B4-BE49-F238E27FC236}">
                <a16:creationId xmlns:a16="http://schemas.microsoft.com/office/drawing/2014/main" id="{9EE483F6-09C0-41A8-9155-E13E04857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D0A19-43C1-47CE-8B62-48FC5DF28B39}"/>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535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1ACD-AB1D-4D8E-9A86-0D56946801F2}"/>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420B8-D3C2-462A-9E39-0ADB26A87A44}"/>
              </a:ext>
            </a:extLst>
          </p:cNvPr>
          <p:cNvSpPr>
            <a:spLocks noGrp="1"/>
          </p:cNvSpPr>
          <p:nvPr>
            <p:ph type="body" idx="1"/>
          </p:nvPr>
        </p:nvSpPr>
        <p:spPr>
          <a:xfrm>
            <a:off x="629842" y="1681163"/>
            <a:ext cx="386834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D94D36-11F5-4620-897D-A5AC2531903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42B9E6-E637-46AD-BA35-66A20461DE24}"/>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FCBE9D-DA0F-4531-8ABF-09AFE1DEA855}"/>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DB535-0449-42BD-B305-F181ABB024C9}"/>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8" name="Footer Placeholder 7">
            <a:extLst>
              <a:ext uri="{FF2B5EF4-FFF2-40B4-BE49-F238E27FC236}">
                <a16:creationId xmlns:a16="http://schemas.microsoft.com/office/drawing/2014/main" id="{A4E79252-B22E-46CF-AEF7-44C68801D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C8E83-C746-45B8-8BEC-D07EF7600926}"/>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209472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5A5F-36E3-4F62-9FCE-1F5812BA72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6F5A4D-7950-46B7-AE5F-1C84BCA184A9}"/>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4" name="Footer Placeholder 3">
            <a:extLst>
              <a:ext uri="{FF2B5EF4-FFF2-40B4-BE49-F238E27FC236}">
                <a16:creationId xmlns:a16="http://schemas.microsoft.com/office/drawing/2014/main" id="{2CB3A7FC-1FE9-4C01-84BC-8DC0499392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75D7D-A612-40C6-8A87-7987B2AE3299}"/>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208636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5C544-BE9F-49E2-B3D9-10A018B5FEC2}"/>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3" name="Footer Placeholder 2">
            <a:extLst>
              <a:ext uri="{FF2B5EF4-FFF2-40B4-BE49-F238E27FC236}">
                <a16:creationId xmlns:a16="http://schemas.microsoft.com/office/drawing/2014/main" id="{61E5BAD5-5957-4CEB-B488-1646807096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5477A-EFEB-416F-BEB4-64A776E521B0}"/>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271263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A829-2B5C-4EF6-9339-74EF4B1C76F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39293C3-2AE8-46AF-8FFE-B84FA4DE518B}"/>
              </a:ext>
            </a:extLst>
          </p:cNvPr>
          <p:cNvSpPr>
            <a:spLocks noGrp="1"/>
          </p:cNvSpPr>
          <p:nvPr>
            <p:ph idx="1"/>
          </p:nvPr>
        </p:nvSpPr>
        <p:spPr>
          <a:xfrm>
            <a:off x="3887391" y="987433"/>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2965C0-8A1E-4E6E-B20A-833F7577D978}"/>
              </a:ext>
            </a:extLst>
          </p:cNvPr>
          <p:cNvSpPr>
            <a:spLocks noGrp="1"/>
          </p:cNvSpPr>
          <p:nvPr>
            <p:ph type="body" sz="half" idx="2"/>
          </p:nvPr>
        </p:nvSpPr>
        <p:spPr>
          <a:xfrm>
            <a:off x="629841" y="2057401"/>
            <a:ext cx="2949178"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1EF08DF-4201-4E53-BA95-ADCE6248EC89}"/>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6" name="Footer Placeholder 5">
            <a:extLst>
              <a:ext uri="{FF2B5EF4-FFF2-40B4-BE49-F238E27FC236}">
                <a16:creationId xmlns:a16="http://schemas.microsoft.com/office/drawing/2014/main" id="{82E0D81F-A1B1-4279-83B6-FA27081EC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6D980-EA78-4424-BA72-6198FE0B1D85}"/>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373831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5D24-DE8D-4CDA-821A-883E659604D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004226-389E-46EC-B231-19A2F07A4B4C}"/>
              </a:ext>
            </a:extLst>
          </p:cNvPr>
          <p:cNvSpPr>
            <a:spLocks noGrp="1"/>
          </p:cNvSpPr>
          <p:nvPr>
            <p:ph type="pic" idx="1"/>
          </p:nvPr>
        </p:nvSpPr>
        <p:spPr>
          <a:xfrm>
            <a:off x="3887391" y="987433"/>
            <a:ext cx="4629150" cy="4873625"/>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1664352-E123-46E5-B9F7-DF49F5FF097C}"/>
              </a:ext>
            </a:extLst>
          </p:cNvPr>
          <p:cNvSpPr>
            <a:spLocks noGrp="1"/>
          </p:cNvSpPr>
          <p:nvPr>
            <p:ph type="body" sz="half" idx="2"/>
          </p:nvPr>
        </p:nvSpPr>
        <p:spPr>
          <a:xfrm>
            <a:off x="629841" y="2057401"/>
            <a:ext cx="2949178"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297E42-A9D9-45DF-A68B-F09D5C65D8FE}"/>
              </a:ext>
            </a:extLst>
          </p:cNvPr>
          <p:cNvSpPr>
            <a:spLocks noGrp="1"/>
          </p:cNvSpPr>
          <p:nvPr>
            <p:ph type="dt" sz="half" idx="10"/>
          </p:nvPr>
        </p:nvSpPr>
        <p:spPr/>
        <p:txBody>
          <a:bodyPr/>
          <a:lstStyle/>
          <a:p>
            <a:fld id="{30449F65-F2DD-4120-89DA-2CB7541DBFA1}" type="datetimeFigureOut">
              <a:rPr lang="en-US" smtClean="0"/>
              <a:t>1/9/2019</a:t>
            </a:fld>
            <a:endParaRPr lang="en-US"/>
          </a:p>
        </p:txBody>
      </p:sp>
      <p:sp>
        <p:nvSpPr>
          <p:cNvPr id="6" name="Footer Placeholder 5">
            <a:extLst>
              <a:ext uri="{FF2B5EF4-FFF2-40B4-BE49-F238E27FC236}">
                <a16:creationId xmlns:a16="http://schemas.microsoft.com/office/drawing/2014/main" id="{4C2D6E44-69D5-456E-9C2F-6AD836A49A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BE707-72F7-46C4-8145-DDEEA5EC2AAB}"/>
              </a:ext>
            </a:extLst>
          </p:cNvPr>
          <p:cNvSpPr>
            <a:spLocks noGrp="1"/>
          </p:cNvSpPr>
          <p:nvPr>
            <p:ph type="sldNum" sz="quarter" idx="12"/>
          </p:nvPr>
        </p:nvSpPr>
        <p:spPr/>
        <p:txBody>
          <a:bodyPr/>
          <a:lstStyle/>
          <a:p>
            <a:fld id="{C2DDD8D2-1C22-4FC1-A93A-A8AE4EAC88CD}" type="slidenum">
              <a:rPr lang="en-US" smtClean="0"/>
              <a:t>‹#›</a:t>
            </a:fld>
            <a:endParaRPr lang="en-US"/>
          </a:p>
        </p:txBody>
      </p:sp>
    </p:spTree>
    <p:extLst>
      <p:ext uri="{BB962C8B-B14F-4D97-AF65-F5344CB8AC3E}">
        <p14:creationId xmlns:p14="http://schemas.microsoft.com/office/powerpoint/2010/main" val="114811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cid:image001.png@01D13417.A2F607A0"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CCCE9-2472-4A3C-9375-D6446FF2E2C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5E1B7-BC1F-452A-9FB7-12A12C2EB2CA}"/>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4FDCF-8609-4324-A805-37AD91BEAF2E}"/>
              </a:ext>
            </a:extLst>
          </p:cNvPr>
          <p:cNvSpPr>
            <a:spLocks noGrp="1"/>
          </p:cNvSpPr>
          <p:nvPr>
            <p:ph type="dt" sz="half" idx="2"/>
          </p:nvPr>
        </p:nvSpPr>
        <p:spPr>
          <a:xfrm>
            <a:off x="628650" y="6356358"/>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449F65-F2DD-4120-89DA-2CB7541DBFA1}" type="datetimeFigureOut">
              <a:rPr lang="en-US" smtClean="0"/>
              <a:t>1/9/2019</a:t>
            </a:fld>
            <a:endParaRPr lang="en-US"/>
          </a:p>
        </p:txBody>
      </p:sp>
      <p:sp>
        <p:nvSpPr>
          <p:cNvPr id="5" name="Footer Placeholder 4">
            <a:extLst>
              <a:ext uri="{FF2B5EF4-FFF2-40B4-BE49-F238E27FC236}">
                <a16:creationId xmlns:a16="http://schemas.microsoft.com/office/drawing/2014/main" id="{D58FAEE1-FD8B-47D8-9C30-D8DB570D9EE3}"/>
              </a:ext>
            </a:extLst>
          </p:cNvPr>
          <p:cNvSpPr>
            <a:spLocks noGrp="1"/>
          </p:cNvSpPr>
          <p:nvPr>
            <p:ph type="ftr" sz="quarter" idx="3"/>
          </p:nvPr>
        </p:nvSpPr>
        <p:spPr>
          <a:xfrm>
            <a:off x="3028950" y="6356358"/>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8CB20D-148D-463E-BDFD-7AC2FD1C65E9}"/>
              </a:ext>
            </a:extLst>
          </p:cNvPr>
          <p:cNvSpPr>
            <a:spLocks noGrp="1"/>
          </p:cNvSpPr>
          <p:nvPr>
            <p:ph type="sldNum" sz="quarter" idx="4"/>
          </p:nvPr>
        </p:nvSpPr>
        <p:spPr>
          <a:xfrm>
            <a:off x="6457950" y="6356358"/>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DDD8D2-1C22-4FC1-A93A-A8AE4EAC88CD}" type="slidenum">
              <a:rPr lang="en-US" smtClean="0"/>
              <a:t>‹#›</a:t>
            </a:fld>
            <a:endParaRPr lang="en-US"/>
          </a:p>
        </p:txBody>
      </p:sp>
    </p:spTree>
    <p:extLst>
      <p:ext uri="{BB962C8B-B14F-4D97-AF65-F5344CB8AC3E}">
        <p14:creationId xmlns:p14="http://schemas.microsoft.com/office/powerpoint/2010/main" val="15719109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685766"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600" y="6213305"/>
            <a:ext cx="1472742" cy="502920"/>
          </a:xfrm>
          <a:prstGeom prst="rect">
            <a:avLst/>
          </a:prstGeom>
        </p:spPr>
      </p:pic>
    </p:spTree>
    <p:extLst>
      <p:ext uri="{BB962C8B-B14F-4D97-AF65-F5344CB8AC3E}">
        <p14:creationId xmlns:p14="http://schemas.microsoft.com/office/powerpoint/2010/main" val="2872391645"/>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Picture 1" descr="Efficiency Works  Horizontal.png"/>
          <p:cNvPicPr>
            <a:picLocks noChangeAspect="1" noChangeArrowheads="1"/>
          </p:cNvPicPr>
          <p:nvPr userDrawn="1"/>
        </p:nvPicPr>
        <p:blipFill>
          <a:blip r:embed="rId13" r:link="rId14" cstate="print"/>
          <a:srcRect/>
          <a:stretch>
            <a:fillRect/>
          </a:stretch>
        </p:blipFill>
        <p:spPr bwMode="auto">
          <a:xfrm>
            <a:off x="3505202" y="6400800"/>
            <a:ext cx="2066925" cy="285750"/>
          </a:xfrm>
          <a:prstGeom prst="rect">
            <a:avLst/>
          </a:prstGeom>
          <a:noFill/>
          <a:ln w="9525">
            <a:noFill/>
            <a:miter lim="800000"/>
            <a:headEnd/>
            <a:tailEnd/>
          </a:ln>
        </p:spPr>
      </p:pic>
    </p:spTree>
    <p:extLst>
      <p:ext uri="{BB962C8B-B14F-4D97-AF65-F5344CB8AC3E}">
        <p14:creationId xmlns:p14="http://schemas.microsoft.com/office/powerpoint/2010/main" val="511101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85783" rtl="0" eaLnBrk="1" latinLnBrk="0" hangingPunct="1">
        <a:spcBef>
          <a:spcPct val="0"/>
        </a:spcBef>
        <a:buNone/>
        <a:defRPr sz="3000" kern="1200">
          <a:ln>
            <a:noFill/>
          </a:ln>
          <a:solidFill>
            <a:srgbClr val="00ADD6"/>
          </a:solidFill>
          <a:latin typeface="Georgia" pitchFamily="18" charset="0"/>
          <a:ea typeface="+mj-ea"/>
          <a:cs typeface="+mj-cs"/>
        </a:defRPr>
      </a:lvl1pPr>
    </p:titleStyle>
    <p:bodyStyle>
      <a:lvl1pPr marL="257168" indent="-257168" algn="l" defTabSz="685783" rtl="0" eaLnBrk="1" latinLnBrk="0" hangingPunct="1">
        <a:spcBef>
          <a:spcPct val="20000"/>
        </a:spcBef>
        <a:buFont typeface="Arial" pitchFamily="34" charset="0"/>
        <a:buChar char="•"/>
        <a:defRPr sz="2250" b="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Font typeface="Arial" pitchFamily="34" charset="0"/>
        <a:buChar char="–"/>
        <a:defRPr sz="1950" b="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Font typeface="Arial" pitchFamily="34" charset="0"/>
        <a:buChar char="•"/>
        <a:defRPr sz="1950" b="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Font typeface="Arial" pitchFamily="34" charset="0"/>
        <a:buChar char="–"/>
        <a:defRPr sz="1500" b="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Font typeface="Arial" pitchFamily="34" charset="0"/>
        <a:buChar char="»"/>
        <a:defRPr sz="1500" b="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rcRect l="5075" t="3627" r="1427" b="1066"/>
          <a:stretch>
            <a:fillRect/>
          </a:stretch>
        </p:blipFill>
        <p:spPr>
          <a:xfrm>
            <a:off x="2" y="4"/>
            <a:ext cx="8772525" cy="6857999"/>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0600" y="6213305"/>
            <a:ext cx="1472742" cy="502920"/>
          </a:xfrm>
          <a:prstGeom prst="rect">
            <a:avLst/>
          </a:prstGeom>
        </p:spPr>
      </p:pic>
    </p:spTree>
    <p:extLst>
      <p:ext uri="{BB962C8B-B14F-4D97-AF65-F5344CB8AC3E}">
        <p14:creationId xmlns:p14="http://schemas.microsoft.com/office/powerpoint/2010/main" val="80191112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efficiencyworks.prpa.org/wp-content/uploads/sites/2/2013/12/For-Business-Photo.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mailto:info@efficiencyworks.co"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mailto:usiness@EfficiencyWorks.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318152"/>
            <a:ext cx="9143998" cy="314015"/>
          </a:xfrm>
        </p:spPr>
        <p:txBody>
          <a:bodyPr>
            <a:normAutofit lnSpcReduction="10000"/>
          </a:bodyPr>
          <a:lstStyle/>
          <a:p>
            <a:r>
              <a:rPr lang="en-US" dirty="0">
                <a:solidFill>
                  <a:schemeClr val="bg2"/>
                </a:solidFill>
                <a:latin typeface="Arial" pitchFamily="34" charset="0"/>
                <a:cs typeface="Arial" pitchFamily="34" charset="0"/>
              </a:rPr>
              <a:t>January 2019</a:t>
            </a:r>
          </a:p>
        </p:txBody>
      </p:sp>
      <p:sp>
        <p:nvSpPr>
          <p:cNvPr id="4" name="TextBox 3">
            <a:extLst>
              <a:ext uri="{FF2B5EF4-FFF2-40B4-BE49-F238E27FC236}">
                <a16:creationId xmlns:a16="http://schemas.microsoft.com/office/drawing/2014/main" id="{75322488-1D46-4C16-925C-3CA315CF45E1}"/>
              </a:ext>
            </a:extLst>
          </p:cNvPr>
          <p:cNvSpPr txBox="1"/>
          <p:nvPr/>
        </p:nvSpPr>
        <p:spPr>
          <a:xfrm>
            <a:off x="1" y="2659559"/>
            <a:ext cx="9143999" cy="769441"/>
          </a:xfrm>
          <a:prstGeom prst="rect">
            <a:avLst/>
          </a:prstGeom>
          <a:noFill/>
        </p:spPr>
        <p:txBody>
          <a:bodyPr wrap="square" rtlCol="0">
            <a:spAutoFit/>
          </a:bodyPr>
          <a:lstStyle/>
          <a:p>
            <a:pPr algn="ctr"/>
            <a:r>
              <a:rPr lang="en-US" sz="4400" b="1" dirty="0">
                <a:solidFill>
                  <a:schemeClr val="bg2"/>
                </a:solidFill>
              </a:rPr>
              <a:t>Efficiency Works Business</a:t>
            </a:r>
          </a:p>
        </p:txBody>
      </p:sp>
      <p:sp>
        <p:nvSpPr>
          <p:cNvPr id="6" name="Rectangle 5">
            <a:extLst>
              <a:ext uri="{FF2B5EF4-FFF2-40B4-BE49-F238E27FC236}">
                <a16:creationId xmlns:a16="http://schemas.microsoft.com/office/drawing/2014/main" id="{4ABF10DD-7229-4C49-BE8F-D1F28D348A2B}"/>
              </a:ext>
            </a:extLst>
          </p:cNvPr>
          <p:cNvSpPr/>
          <p:nvPr/>
        </p:nvSpPr>
        <p:spPr>
          <a:xfrm>
            <a:off x="0" y="0"/>
            <a:ext cx="9144000" cy="17907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C976FF-6195-4585-8CE6-AE8C32B42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126520"/>
            <a:ext cx="4972050" cy="1537660"/>
          </a:xfrm>
          <a:prstGeom prst="rect">
            <a:avLst/>
          </a:prstGeom>
        </p:spPr>
      </p:pic>
      <p:sp>
        <p:nvSpPr>
          <p:cNvPr id="9" name="TextBox 8">
            <a:extLst>
              <a:ext uri="{FF2B5EF4-FFF2-40B4-BE49-F238E27FC236}">
                <a16:creationId xmlns:a16="http://schemas.microsoft.com/office/drawing/2014/main" id="{59A7959B-2507-44B6-8A31-21A2C9D5F479}"/>
              </a:ext>
            </a:extLst>
          </p:cNvPr>
          <p:cNvSpPr txBox="1"/>
          <p:nvPr/>
        </p:nvSpPr>
        <p:spPr>
          <a:xfrm>
            <a:off x="-1" y="3845614"/>
            <a:ext cx="9143999" cy="1200329"/>
          </a:xfrm>
          <a:prstGeom prst="rect">
            <a:avLst/>
          </a:prstGeom>
          <a:noFill/>
        </p:spPr>
        <p:txBody>
          <a:bodyPr wrap="square" rtlCol="0">
            <a:spAutoFit/>
          </a:bodyPr>
          <a:lstStyle/>
          <a:p>
            <a:pPr algn="ctr"/>
            <a:r>
              <a:rPr lang="en-US" sz="2400" dirty="0">
                <a:solidFill>
                  <a:schemeClr val="bg1"/>
                </a:solidFill>
              </a:rPr>
              <a:t>Alaina Hawley</a:t>
            </a:r>
          </a:p>
          <a:p>
            <a:pPr algn="ctr"/>
            <a:r>
              <a:rPr lang="en-US" sz="2400" dirty="0">
                <a:solidFill>
                  <a:schemeClr val="bg1"/>
                </a:solidFill>
              </a:rPr>
              <a:t>Energy Solutions Engineer</a:t>
            </a:r>
          </a:p>
          <a:p>
            <a:pPr algn="ctr"/>
            <a:r>
              <a:rPr lang="en-US" sz="2400" dirty="0">
                <a:solidFill>
                  <a:schemeClr val="bg1"/>
                </a:solidFill>
              </a:rPr>
              <a:t>Platte River Power Authority</a:t>
            </a:r>
          </a:p>
        </p:txBody>
      </p:sp>
    </p:spTree>
    <p:extLst>
      <p:ext uri="{BB962C8B-B14F-4D97-AF65-F5344CB8AC3E}">
        <p14:creationId xmlns:p14="http://schemas.microsoft.com/office/powerpoint/2010/main" val="1289548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F26F-1BB3-44E2-BAE9-77E2DCDC1D51}"/>
              </a:ext>
            </a:extLst>
          </p:cNvPr>
          <p:cNvSpPr>
            <a:spLocks noGrp="1"/>
          </p:cNvSpPr>
          <p:nvPr>
            <p:ph type="title"/>
          </p:nvPr>
        </p:nvSpPr>
        <p:spPr>
          <a:xfrm>
            <a:off x="1371600" y="624968"/>
            <a:ext cx="6831406" cy="480248"/>
          </a:xfrm>
        </p:spPr>
        <p:txBody>
          <a:bodyPr>
            <a:noAutofit/>
          </a:bodyPr>
          <a:lstStyle/>
          <a:p>
            <a:r>
              <a:rPr lang="en-US" sz="3200" b="1" dirty="0"/>
              <a:t>2018 program successes</a:t>
            </a:r>
          </a:p>
        </p:txBody>
      </p:sp>
      <p:sp>
        <p:nvSpPr>
          <p:cNvPr id="3" name="Content Placeholder 2">
            <a:extLst>
              <a:ext uri="{FF2B5EF4-FFF2-40B4-BE49-F238E27FC236}">
                <a16:creationId xmlns:a16="http://schemas.microsoft.com/office/drawing/2014/main" id="{6018FC27-10E8-40F2-A49A-F56D95CE8019}"/>
              </a:ext>
            </a:extLst>
          </p:cNvPr>
          <p:cNvSpPr>
            <a:spLocks noGrp="1"/>
          </p:cNvSpPr>
          <p:nvPr>
            <p:ph idx="1"/>
          </p:nvPr>
        </p:nvSpPr>
        <p:spPr>
          <a:xfrm>
            <a:off x="1371600" y="1263137"/>
            <a:ext cx="6307801" cy="403907"/>
          </a:xfrm>
        </p:spPr>
        <p:txBody>
          <a:bodyPr>
            <a:normAutofit/>
          </a:bodyPr>
          <a:lstStyle/>
          <a:p>
            <a:pPr marL="0" indent="0">
              <a:buNone/>
            </a:pPr>
            <a:r>
              <a:rPr lang="en-US" sz="2000" b="1" dirty="0">
                <a:solidFill>
                  <a:schemeClr val="bg1"/>
                </a:solidFill>
              </a:rPr>
              <a:t>New website launched</a:t>
            </a:r>
          </a:p>
        </p:txBody>
      </p:sp>
      <p:pic>
        <p:nvPicPr>
          <p:cNvPr id="4" name="Picture 3">
            <a:extLst>
              <a:ext uri="{FF2B5EF4-FFF2-40B4-BE49-F238E27FC236}">
                <a16:creationId xmlns:a16="http://schemas.microsoft.com/office/drawing/2014/main" id="{7AF50158-61EC-4AFF-914C-5E441C57A433}"/>
              </a:ext>
            </a:extLst>
          </p:cNvPr>
          <p:cNvPicPr>
            <a:picLocks noChangeAspect="1"/>
          </p:cNvPicPr>
          <p:nvPr/>
        </p:nvPicPr>
        <p:blipFill>
          <a:blip r:embed="rId3"/>
          <a:stretch>
            <a:fillRect/>
          </a:stretch>
        </p:blipFill>
        <p:spPr>
          <a:xfrm>
            <a:off x="1371600" y="1667044"/>
            <a:ext cx="6758206" cy="5079860"/>
          </a:xfrm>
          <a:prstGeom prst="rect">
            <a:avLst/>
          </a:prstGeom>
        </p:spPr>
      </p:pic>
    </p:spTree>
    <p:extLst>
      <p:ext uri="{BB962C8B-B14F-4D97-AF65-F5344CB8AC3E}">
        <p14:creationId xmlns:p14="http://schemas.microsoft.com/office/powerpoint/2010/main" val="175104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B299-3349-4BD3-B174-9F7EC1BFFA4B}"/>
              </a:ext>
            </a:extLst>
          </p:cNvPr>
          <p:cNvSpPr>
            <a:spLocks noGrp="1"/>
          </p:cNvSpPr>
          <p:nvPr>
            <p:ph type="title"/>
          </p:nvPr>
        </p:nvSpPr>
        <p:spPr>
          <a:xfrm>
            <a:off x="1304925" y="1100995"/>
            <a:ext cx="6898080" cy="689705"/>
          </a:xfrm>
        </p:spPr>
        <p:txBody>
          <a:bodyPr>
            <a:normAutofit/>
          </a:bodyPr>
          <a:lstStyle/>
          <a:p>
            <a:r>
              <a:rPr lang="en-US" sz="3200" b="1" dirty="0"/>
              <a:t>2018 program successes</a:t>
            </a:r>
          </a:p>
        </p:txBody>
      </p:sp>
      <p:sp>
        <p:nvSpPr>
          <p:cNvPr id="6" name="TextBox 5">
            <a:extLst>
              <a:ext uri="{FF2B5EF4-FFF2-40B4-BE49-F238E27FC236}">
                <a16:creationId xmlns:a16="http://schemas.microsoft.com/office/drawing/2014/main" id="{0BF0BA79-2623-4D32-B779-4CF48B2E34FA}"/>
              </a:ext>
            </a:extLst>
          </p:cNvPr>
          <p:cNvSpPr txBox="1"/>
          <p:nvPr/>
        </p:nvSpPr>
        <p:spPr>
          <a:xfrm>
            <a:off x="1371600" y="1790700"/>
            <a:ext cx="2444436" cy="400110"/>
          </a:xfrm>
          <a:prstGeom prst="rect">
            <a:avLst/>
          </a:prstGeom>
          <a:noFill/>
        </p:spPr>
        <p:txBody>
          <a:bodyPr wrap="square" rtlCol="0">
            <a:spAutoFit/>
          </a:bodyPr>
          <a:lstStyle/>
          <a:p>
            <a:r>
              <a:rPr lang="en-US" sz="2000" b="1" dirty="0">
                <a:solidFill>
                  <a:schemeClr val="bg1"/>
                </a:solidFill>
              </a:rPr>
              <a:t>Online store</a:t>
            </a:r>
          </a:p>
        </p:txBody>
      </p:sp>
      <p:pic>
        <p:nvPicPr>
          <p:cNvPr id="9" name="Content Placeholder 8">
            <a:extLst>
              <a:ext uri="{FF2B5EF4-FFF2-40B4-BE49-F238E27FC236}">
                <a16:creationId xmlns:a16="http://schemas.microsoft.com/office/drawing/2014/main" id="{1C22AAF0-281F-46A6-8B80-C7FFCB57A471}"/>
              </a:ext>
            </a:extLst>
          </p:cNvPr>
          <p:cNvPicPr>
            <a:picLocks noGrp="1" noChangeAspect="1"/>
          </p:cNvPicPr>
          <p:nvPr>
            <p:ph idx="1"/>
          </p:nvPr>
        </p:nvPicPr>
        <p:blipFill>
          <a:blip r:embed="rId3"/>
          <a:stretch>
            <a:fillRect/>
          </a:stretch>
        </p:blipFill>
        <p:spPr>
          <a:xfrm>
            <a:off x="1165610" y="2452960"/>
            <a:ext cx="7206499" cy="3738915"/>
          </a:xfrm>
          <a:prstGeom prst="rect">
            <a:avLst/>
          </a:prstGeom>
          <a:ln w="6350">
            <a:solidFill>
              <a:schemeClr val="bg1"/>
            </a:solidFill>
          </a:ln>
        </p:spPr>
      </p:pic>
      <p:pic>
        <p:nvPicPr>
          <p:cNvPr id="7" name="Picture 6">
            <a:extLst>
              <a:ext uri="{FF2B5EF4-FFF2-40B4-BE49-F238E27FC236}">
                <a16:creationId xmlns:a16="http://schemas.microsoft.com/office/drawing/2014/main" id="{9AE621EF-5753-4C8D-B760-6644FF3855B1}"/>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465528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F26F-1BB3-44E2-BAE9-77E2DCDC1D51}"/>
              </a:ext>
            </a:extLst>
          </p:cNvPr>
          <p:cNvSpPr>
            <a:spLocks noGrp="1"/>
          </p:cNvSpPr>
          <p:nvPr>
            <p:ph type="title"/>
          </p:nvPr>
        </p:nvSpPr>
        <p:spPr>
          <a:xfrm>
            <a:off x="1371600" y="1174166"/>
            <a:ext cx="6831406" cy="528852"/>
          </a:xfrm>
        </p:spPr>
        <p:txBody>
          <a:bodyPr>
            <a:noAutofit/>
          </a:bodyPr>
          <a:lstStyle/>
          <a:p>
            <a:r>
              <a:rPr lang="en-US" sz="3200" b="1" dirty="0"/>
              <a:t>2018 program successes</a:t>
            </a:r>
          </a:p>
        </p:txBody>
      </p:sp>
      <p:sp>
        <p:nvSpPr>
          <p:cNvPr id="3" name="Content Placeholder 2">
            <a:extLst>
              <a:ext uri="{FF2B5EF4-FFF2-40B4-BE49-F238E27FC236}">
                <a16:creationId xmlns:a16="http://schemas.microsoft.com/office/drawing/2014/main" id="{6018FC27-10E8-40F2-A49A-F56D95CE8019}"/>
              </a:ext>
            </a:extLst>
          </p:cNvPr>
          <p:cNvSpPr>
            <a:spLocks noGrp="1"/>
          </p:cNvSpPr>
          <p:nvPr>
            <p:ph idx="1"/>
          </p:nvPr>
        </p:nvSpPr>
        <p:spPr>
          <a:xfrm>
            <a:off x="1371600" y="1852082"/>
            <a:ext cx="2841437" cy="403907"/>
          </a:xfrm>
        </p:spPr>
        <p:txBody>
          <a:bodyPr>
            <a:normAutofit/>
          </a:bodyPr>
          <a:lstStyle/>
          <a:p>
            <a:pPr marL="0" indent="0">
              <a:buNone/>
            </a:pPr>
            <a:r>
              <a:rPr lang="en-US" b="1" dirty="0">
                <a:solidFill>
                  <a:schemeClr val="bg1"/>
                </a:solidFill>
              </a:rPr>
              <a:t>Multifamily program</a:t>
            </a:r>
          </a:p>
        </p:txBody>
      </p:sp>
      <p:pic>
        <p:nvPicPr>
          <p:cNvPr id="3074" name="Picture 2" descr="Multi-home dwellings">
            <a:extLst>
              <a:ext uri="{FF2B5EF4-FFF2-40B4-BE49-F238E27FC236}">
                <a16:creationId xmlns:a16="http://schemas.microsoft.com/office/drawing/2014/main" id="{1C9B17FD-FDA8-4EB8-9D6B-3DD05E3C4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076" y="2425096"/>
            <a:ext cx="6494253" cy="200780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0">
            <a:extLst>
              <a:ext uri="{FF2B5EF4-FFF2-40B4-BE49-F238E27FC236}">
                <a16:creationId xmlns:a16="http://schemas.microsoft.com/office/drawing/2014/main" id="{93CB71A2-F704-4FF9-B4AF-91BBF8C6A1CD}"/>
              </a:ext>
            </a:extLst>
          </p:cNvPr>
          <p:cNvSpPr txBox="1">
            <a:spLocks/>
          </p:cNvSpPr>
          <p:nvPr/>
        </p:nvSpPr>
        <p:spPr>
          <a:xfrm>
            <a:off x="1502076" y="4602010"/>
            <a:ext cx="2981141" cy="245793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Direct installs</a:t>
            </a:r>
          </a:p>
          <a:p>
            <a:r>
              <a:rPr lang="en-US" sz="2000" dirty="0">
                <a:solidFill>
                  <a:srgbClr val="000000"/>
                </a:solidFill>
                <a:latin typeface="Arial" panose="020B0604020202020204" pitchFamily="34" charset="0"/>
                <a:cs typeface="Arial" panose="020B0604020202020204" pitchFamily="34" charset="0"/>
              </a:rPr>
              <a:t>Facility assessments</a:t>
            </a:r>
          </a:p>
          <a:p>
            <a:r>
              <a:rPr lang="en-US" sz="2000" dirty="0">
                <a:solidFill>
                  <a:srgbClr val="000000"/>
                </a:solidFill>
                <a:latin typeface="Arial" panose="020B0604020202020204" pitchFamily="34" charset="0"/>
                <a:cs typeface="Arial" panose="020B0604020202020204" pitchFamily="34" charset="0"/>
              </a:rPr>
              <a:t>Energy advising</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2AAA0E-20D4-4E2B-957B-A43E45AB3D46}"/>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852734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F26F-1BB3-44E2-BAE9-77E2DCDC1D51}"/>
              </a:ext>
            </a:extLst>
          </p:cNvPr>
          <p:cNvSpPr>
            <a:spLocks noGrp="1"/>
          </p:cNvSpPr>
          <p:nvPr>
            <p:ph type="title"/>
          </p:nvPr>
        </p:nvSpPr>
        <p:spPr>
          <a:xfrm>
            <a:off x="1368276" y="1024737"/>
            <a:ext cx="7235180" cy="828593"/>
          </a:xfrm>
        </p:spPr>
        <p:txBody>
          <a:bodyPr>
            <a:normAutofit/>
          </a:bodyPr>
          <a:lstStyle/>
          <a:p>
            <a:r>
              <a:rPr lang="en-US" sz="3200" b="1" dirty="0"/>
              <a:t>2018 program successes</a:t>
            </a:r>
          </a:p>
        </p:txBody>
      </p:sp>
      <p:sp>
        <p:nvSpPr>
          <p:cNvPr id="3" name="Content Placeholder 2">
            <a:extLst>
              <a:ext uri="{FF2B5EF4-FFF2-40B4-BE49-F238E27FC236}">
                <a16:creationId xmlns:a16="http://schemas.microsoft.com/office/drawing/2014/main" id="{6018FC27-10E8-40F2-A49A-F56D95CE8019}"/>
              </a:ext>
            </a:extLst>
          </p:cNvPr>
          <p:cNvSpPr>
            <a:spLocks noGrp="1"/>
          </p:cNvSpPr>
          <p:nvPr>
            <p:ph idx="1"/>
          </p:nvPr>
        </p:nvSpPr>
        <p:spPr>
          <a:xfrm>
            <a:off x="1371600" y="1853330"/>
            <a:ext cx="3827036" cy="403907"/>
          </a:xfrm>
        </p:spPr>
        <p:txBody>
          <a:bodyPr>
            <a:normAutofit/>
          </a:bodyPr>
          <a:lstStyle/>
          <a:p>
            <a:pPr marL="0" indent="0">
              <a:buNone/>
            </a:pPr>
            <a:r>
              <a:rPr lang="en-US" sz="2000" b="1" dirty="0">
                <a:solidFill>
                  <a:schemeClr val="bg1"/>
                </a:solidFill>
              </a:rPr>
              <a:t>Energy Management program</a:t>
            </a:r>
          </a:p>
        </p:txBody>
      </p:sp>
      <p:pic>
        <p:nvPicPr>
          <p:cNvPr id="5" name="Picture 4">
            <a:extLst>
              <a:ext uri="{FF2B5EF4-FFF2-40B4-BE49-F238E27FC236}">
                <a16:creationId xmlns:a16="http://schemas.microsoft.com/office/drawing/2014/main" id="{5680D494-9033-42CE-817D-362187919445}"/>
              </a:ext>
            </a:extLst>
          </p:cNvPr>
          <p:cNvPicPr>
            <a:picLocks noChangeAspect="1"/>
          </p:cNvPicPr>
          <p:nvPr/>
        </p:nvPicPr>
        <p:blipFill rotWithShape="1">
          <a:blip r:embed="rId3"/>
          <a:srcRect l="2066" r="3013"/>
          <a:stretch/>
        </p:blipFill>
        <p:spPr>
          <a:xfrm>
            <a:off x="1101087" y="5327030"/>
            <a:ext cx="7235180" cy="856727"/>
          </a:xfrm>
          <a:prstGeom prst="rect">
            <a:avLst/>
          </a:prstGeom>
        </p:spPr>
      </p:pic>
      <p:pic>
        <p:nvPicPr>
          <p:cNvPr id="6" name="Picture 5">
            <a:extLst>
              <a:ext uri="{FF2B5EF4-FFF2-40B4-BE49-F238E27FC236}">
                <a16:creationId xmlns:a16="http://schemas.microsoft.com/office/drawing/2014/main" id="{F0A1CF48-28C9-4238-9539-9E10CA1158B7}"/>
              </a:ext>
            </a:extLst>
          </p:cNvPr>
          <p:cNvPicPr>
            <a:picLocks noChangeAspect="1"/>
          </p:cNvPicPr>
          <p:nvPr/>
        </p:nvPicPr>
        <p:blipFill rotWithShape="1">
          <a:blip r:embed="rId4"/>
          <a:srcRect t="14912"/>
          <a:stretch/>
        </p:blipFill>
        <p:spPr>
          <a:xfrm>
            <a:off x="807732" y="2430645"/>
            <a:ext cx="7528535" cy="2747434"/>
          </a:xfrm>
          <a:prstGeom prst="rect">
            <a:avLst/>
          </a:prstGeom>
        </p:spPr>
      </p:pic>
      <p:pic>
        <p:nvPicPr>
          <p:cNvPr id="7" name="Picture 6">
            <a:extLst>
              <a:ext uri="{FF2B5EF4-FFF2-40B4-BE49-F238E27FC236}">
                <a16:creationId xmlns:a16="http://schemas.microsoft.com/office/drawing/2014/main" id="{C5692BC1-FB54-467B-B274-1EC35CAE7A5D}"/>
              </a:ext>
            </a:extLst>
          </p:cNvPr>
          <p:cNvPicPr>
            <a:picLocks noChangeAspect="1"/>
          </p:cNvPicPr>
          <p:nvPr/>
        </p:nvPicPr>
        <p:blipFill>
          <a:blip r:embed="rId5"/>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351710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2B02-0500-4CFE-B7FF-999058F3DCE5}"/>
              </a:ext>
            </a:extLst>
          </p:cNvPr>
          <p:cNvSpPr>
            <a:spLocks noGrp="1"/>
          </p:cNvSpPr>
          <p:nvPr>
            <p:ph type="title"/>
          </p:nvPr>
        </p:nvSpPr>
        <p:spPr>
          <a:xfrm>
            <a:off x="1371599" y="1088283"/>
            <a:ext cx="6927234" cy="702417"/>
          </a:xfrm>
        </p:spPr>
        <p:txBody>
          <a:bodyPr>
            <a:normAutofit/>
          </a:bodyPr>
          <a:lstStyle/>
          <a:p>
            <a:r>
              <a:rPr lang="en-US" sz="3200" b="1" dirty="0"/>
              <a:t>2018 program successes</a:t>
            </a:r>
          </a:p>
        </p:txBody>
      </p:sp>
      <p:sp>
        <p:nvSpPr>
          <p:cNvPr id="7" name="Right Brace 6">
            <a:extLst>
              <a:ext uri="{FF2B5EF4-FFF2-40B4-BE49-F238E27FC236}">
                <a16:creationId xmlns:a16="http://schemas.microsoft.com/office/drawing/2014/main" id="{C47DA426-584D-4251-8E42-B678C6255356}"/>
              </a:ext>
            </a:extLst>
          </p:cNvPr>
          <p:cNvSpPr/>
          <p:nvPr/>
        </p:nvSpPr>
        <p:spPr>
          <a:xfrm>
            <a:off x="7860387" y="3031264"/>
            <a:ext cx="348663" cy="2594018"/>
          </a:xfrm>
          <a:prstGeom prst="rightBrace">
            <a:avLst>
              <a:gd name="adj1" fmla="val 2796"/>
              <a:gd name="adj2" fmla="val 50416"/>
            </a:avLst>
          </a:prstGeom>
          <a:ln w="19050">
            <a:solidFill>
              <a:srgbClr val="263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latin typeface="Calibri"/>
            </a:endParaRPr>
          </a:p>
        </p:txBody>
      </p:sp>
      <p:sp>
        <p:nvSpPr>
          <p:cNvPr id="8" name="Right Brace 7">
            <a:extLst>
              <a:ext uri="{FF2B5EF4-FFF2-40B4-BE49-F238E27FC236}">
                <a16:creationId xmlns:a16="http://schemas.microsoft.com/office/drawing/2014/main" id="{A65D5CAB-C393-4819-A248-E2E015E32460}"/>
              </a:ext>
            </a:extLst>
          </p:cNvPr>
          <p:cNvSpPr/>
          <p:nvPr/>
        </p:nvSpPr>
        <p:spPr>
          <a:xfrm>
            <a:off x="7846108" y="2607646"/>
            <a:ext cx="362942" cy="423618"/>
          </a:xfrm>
          <a:prstGeom prst="rightBrace">
            <a:avLst/>
          </a:prstGeom>
          <a:ln w="19050">
            <a:solidFill>
              <a:srgbClr val="263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latin typeface="Calibri"/>
            </a:endParaRPr>
          </a:p>
        </p:txBody>
      </p:sp>
      <p:sp>
        <p:nvSpPr>
          <p:cNvPr id="9" name="TextBox 8">
            <a:extLst>
              <a:ext uri="{FF2B5EF4-FFF2-40B4-BE49-F238E27FC236}">
                <a16:creationId xmlns:a16="http://schemas.microsoft.com/office/drawing/2014/main" id="{4BB5E1C2-0EAD-4EB1-AF25-BB020D45DFC2}"/>
              </a:ext>
            </a:extLst>
          </p:cNvPr>
          <p:cNvSpPr txBox="1"/>
          <p:nvPr/>
        </p:nvSpPr>
        <p:spPr>
          <a:xfrm>
            <a:off x="8337717" y="4204241"/>
            <a:ext cx="885824" cy="415498"/>
          </a:xfrm>
          <a:prstGeom prst="rect">
            <a:avLst/>
          </a:prstGeom>
          <a:noFill/>
        </p:spPr>
        <p:txBody>
          <a:bodyPr wrap="square" rtlCol="0">
            <a:spAutoFit/>
          </a:bodyPr>
          <a:lstStyle/>
          <a:p>
            <a:r>
              <a:rPr lang="en-US" sz="1050" dirty="0">
                <a:solidFill>
                  <a:srgbClr val="263746"/>
                </a:solidFill>
                <a:latin typeface="Arial" panose="020B0604020202020204" pitchFamily="34" charset="0"/>
                <a:cs typeface="Arial" panose="020B0604020202020204" pitchFamily="34" charset="0"/>
              </a:rPr>
              <a:t>Business programs</a:t>
            </a:r>
          </a:p>
        </p:txBody>
      </p:sp>
      <p:sp>
        <p:nvSpPr>
          <p:cNvPr id="11" name="TextBox 10">
            <a:extLst>
              <a:ext uri="{FF2B5EF4-FFF2-40B4-BE49-F238E27FC236}">
                <a16:creationId xmlns:a16="http://schemas.microsoft.com/office/drawing/2014/main" id="{897F2776-91AD-4E2E-B32B-B2796679E619}"/>
              </a:ext>
            </a:extLst>
          </p:cNvPr>
          <p:cNvSpPr txBox="1"/>
          <p:nvPr/>
        </p:nvSpPr>
        <p:spPr>
          <a:xfrm>
            <a:off x="8337717" y="2653759"/>
            <a:ext cx="885824" cy="415498"/>
          </a:xfrm>
          <a:prstGeom prst="rect">
            <a:avLst/>
          </a:prstGeom>
          <a:noFill/>
        </p:spPr>
        <p:txBody>
          <a:bodyPr wrap="square" rtlCol="0">
            <a:spAutoFit/>
          </a:bodyPr>
          <a:lstStyle/>
          <a:p>
            <a:r>
              <a:rPr lang="en-US" sz="1050" dirty="0">
                <a:solidFill>
                  <a:srgbClr val="263746"/>
                </a:solidFill>
                <a:latin typeface="Arial" panose="020B0604020202020204" pitchFamily="34" charset="0"/>
                <a:cs typeface="Arial" panose="020B0604020202020204" pitchFamily="34" charset="0"/>
              </a:rPr>
              <a:t>Other programs</a:t>
            </a:r>
          </a:p>
        </p:txBody>
      </p:sp>
      <p:graphicFrame>
        <p:nvGraphicFramePr>
          <p:cNvPr id="14" name="Chart 13">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646118209"/>
              </p:ext>
            </p:extLst>
          </p:nvPr>
        </p:nvGraphicFramePr>
        <p:xfrm>
          <a:off x="619983" y="1743526"/>
          <a:ext cx="7468861" cy="4328747"/>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02A95D9F-60AF-4642-A1DA-73FD82963690}"/>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368210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1009650"/>
            <a:ext cx="6370820" cy="819150"/>
          </a:xfrm>
          <a:noFill/>
        </p:spPr>
        <p:txBody>
          <a:bodyPr>
            <a:noAutofit/>
          </a:bodyPr>
          <a:lstStyle/>
          <a:p>
            <a:pPr algn="l"/>
            <a:r>
              <a:rPr lang="en-US" sz="3200" b="1" dirty="0">
                <a:solidFill>
                  <a:srgbClr val="00A6CE"/>
                </a:solidFill>
                <a:latin typeface="Arial" pitchFamily="34" charset="0"/>
                <a:cs typeface="Arial" pitchFamily="34" charset="0"/>
              </a:rPr>
              <a:t>Number of business upgrades</a:t>
            </a:r>
          </a:p>
        </p:txBody>
      </p:sp>
      <p:graphicFrame>
        <p:nvGraphicFramePr>
          <p:cNvPr id="5" name="Chart 4">
            <a:extLst>
              <a:ext uri="{FF2B5EF4-FFF2-40B4-BE49-F238E27FC236}">
                <a16:creationId xmlns:a16="http://schemas.microsoft.com/office/drawing/2014/main" id="{C815BA3A-1CEB-48C3-A8E7-27D40F010C1A}"/>
              </a:ext>
            </a:extLst>
          </p:cNvPr>
          <p:cNvGraphicFramePr>
            <a:graphicFrameLocks/>
          </p:cNvGraphicFramePr>
          <p:nvPr>
            <p:extLst>
              <p:ext uri="{D42A27DB-BD31-4B8C-83A1-F6EECF244321}">
                <p14:modId xmlns:p14="http://schemas.microsoft.com/office/powerpoint/2010/main" val="554987132"/>
              </p:ext>
            </p:extLst>
          </p:nvPr>
        </p:nvGraphicFramePr>
        <p:xfrm>
          <a:off x="955109" y="2022315"/>
          <a:ext cx="7233781" cy="399238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0BCBDB25-ACD4-4A07-BC5B-1985F41D3B04}"/>
              </a:ext>
            </a:extLst>
          </p:cNvPr>
          <p:cNvPicPr>
            <a:picLocks noChangeAspect="1"/>
          </p:cNvPicPr>
          <p:nvPr/>
        </p:nvPicPr>
        <p:blipFill>
          <a:blip r:embed="rId4"/>
          <a:stretch>
            <a:fillRect/>
          </a:stretch>
        </p:blipFill>
        <p:spPr>
          <a:xfrm>
            <a:off x="6486525" y="6208214"/>
            <a:ext cx="2505075" cy="5632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F2C4-8BF4-4FA2-9ADC-2FAF121BB21A}"/>
              </a:ext>
            </a:extLst>
          </p:cNvPr>
          <p:cNvSpPr>
            <a:spLocks noGrp="1"/>
          </p:cNvSpPr>
          <p:nvPr>
            <p:ph type="title"/>
          </p:nvPr>
        </p:nvSpPr>
        <p:spPr>
          <a:xfrm>
            <a:off x="1371599" y="927317"/>
            <a:ext cx="7346515" cy="994172"/>
          </a:xfrm>
        </p:spPr>
        <p:txBody>
          <a:bodyPr>
            <a:normAutofit/>
          </a:bodyPr>
          <a:lstStyle/>
          <a:p>
            <a:r>
              <a:rPr lang="en-US" sz="3200" b="1" dirty="0"/>
              <a:t>Largest Energy Saver: </a:t>
            </a:r>
            <a:br>
              <a:rPr lang="en-US" sz="3200" b="1" dirty="0"/>
            </a:br>
            <a:r>
              <a:rPr lang="en-US" sz="3200" b="1" dirty="0"/>
              <a:t>Single Project</a:t>
            </a:r>
          </a:p>
        </p:txBody>
      </p:sp>
      <p:pic>
        <p:nvPicPr>
          <p:cNvPr id="6" name="Picture 5">
            <a:extLst>
              <a:ext uri="{FF2B5EF4-FFF2-40B4-BE49-F238E27FC236}">
                <a16:creationId xmlns:a16="http://schemas.microsoft.com/office/drawing/2014/main" id="{48D42423-936B-48BF-AB57-E340000AED6C}"/>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2" name="Content Placeholder 2">
            <a:extLst>
              <a:ext uri="{FF2B5EF4-FFF2-40B4-BE49-F238E27FC236}">
                <a16:creationId xmlns:a16="http://schemas.microsoft.com/office/drawing/2014/main" id="{3303908C-E343-4EDF-BE68-8902AF140464}"/>
              </a:ext>
            </a:extLst>
          </p:cNvPr>
          <p:cNvSpPr txBox="1">
            <a:spLocks/>
          </p:cNvSpPr>
          <p:nvPr/>
        </p:nvSpPr>
        <p:spPr>
          <a:xfrm>
            <a:off x="1371599" y="2507788"/>
            <a:ext cx="6880485" cy="3114126"/>
          </a:xfrm>
          <a:prstGeom prst="rect">
            <a:avLst/>
          </a:prstGeom>
        </p:spPr>
        <p:txBody>
          <a:bodyPr vert="horz" lIns="68580" tIns="34290" rIns="68580" bIns="3429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rPr>
              <a:t>Healthcare facility</a:t>
            </a:r>
          </a:p>
          <a:p>
            <a:r>
              <a:rPr lang="en-US" sz="2000" dirty="0">
                <a:solidFill>
                  <a:srgbClr val="000000"/>
                </a:solidFill>
              </a:rPr>
              <a:t>Over 1.0M annual </a:t>
            </a:r>
            <a:r>
              <a:rPr lang="en-US" sz="2000" dirty="0" err="1">
                <a:solidFill>
                  <a:srgbClr val="000000"/>
                </a:solidFill>
              </a:rPr>
              <a:t>kWhs</a:t>
            </a:r>
            <a:endParaRPr lang="en-US" sz="2000" dirty="0">
              <a:solidFill>
                <a:srgbClr val="000000"/>
              </a:solidFill>
            </a:endParaRPr>
          </a:p>
          <a:p>
            <a:r>
              <a:rPr lang="en-US" sz="2000" dirty="0">
                <a:solidFill>
                  <a:srgbClr val="000000"/>
                </a:solidFill>
              </a:rPr>
              <a:t>Interior and exterior lighting</a:t>
            </a:r>
          </a:p>
          <a:p>
            <a:r>
              <a:rPr lang="en-US" sz="2000" dirty="0">
                <a:solidFill>
                  <a:srgbClr val="000000"/>
                </a:solidFill>
              </a:rPr>
              <a:t>Estimated $78,000 annual electric savings</a:t>
            </a:r>
          </a:p>
          <a:p>
            <a:endParaRPr lang="en-US" sz="2100" dirty="0">
              <a:solidFill>
                <a:schemeClr val="bg1"/>
              </a:solidFill>
            </a:endParaRPr>
          </a:p>
        </p:txBody>
      </p:sp>
    </p:spTree>
    <p:extLst>
      <p:ext uri="{BB962C8B-B14F-4D97-AF65-F5344CB8AC3E}">
        <p14:creationId xmlns:p14="http://schemas.microsoft.com/office/powerpoint/2010/main" val="282385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044D-8341-4D36-8E89-98A04D642527}"/>
              </a:ext>
            </a:extLst>
          </p:cNvPr>
          <p:cNvSpPr>
            <a:spLocks noGrp="1"/>
          </p:cNvSpPr>
          <p:nvPr>
            <p:ph type="title"/>
          </p:nvPr>
        </p:nvSpPr>
        <p:spPr>
          <a:xfrm>
            <a:off x="1371599" y="920511"/>
            <a:ext cx="8204479" cy="994172"/>
          </a:xfrm>
        </p:spPr>
        <p:txBody>
          <a:bodyPr>
            <a:normAutofit/>
          </a:bodyPr>
          <a:lstStyle/>
          <a:p>
            <a:r>
              <a:rPr lang="en-US" sz="3200" b="1" dirty="0"/>
              <a:t>Largest Energy Saver: </a:t>
            </a:r>
            <a:br>
              <a:rPr lang="en-US" sz="3200" b="1" dirty="0"/>
            </a:br>
            <a:r>
              <a:rPr lang="en-US" sz="3200" b="1" dirty="0"/>
              <a:t>Service Provider</a:t>
            </a:r>
          </a:p>
        </p:txBody>
      </p:sp>
      <p:sp>
        <p:nvSpPr>
          <p:cNvPr id="5" name="Content Placeholder 2">
            <a:extLst>
              <a:ext uri="{FF2B5EF4-FFF2-40B4-BE49-F238E27FC236}">
                <a16:creationId xmlns:a16="http://schemas.microsoft.com/office/drawing/2014/main" id="{51A71605-2A73-4695-ABD1-F66860DFE712}"/>
              </a:ext>
            </a:extLst>
          </p:cNvPr>
          <p:cNvSpPr txBox="1">
            <a:spLocks/>
          </p:cNvSpPr>
          <p:nvPr/>
        </p:nvSpPr>
        <p:spPr>
          <a:xfrm>
            <a:off x="1371599" y="2410307"/>
            <a:ext cx="6880485" cy="3114126"/>
          </a:xfrm>
          <a:prstGeom prst="rect">
            <a:avLst/>
          </a:prstGeom>
        </p:spPr>
        <p:txBody>
          <a:bodyPr vert="horz" lIns="68580" tIns="34290" rIns="68580" bIns="3429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rPr>
              <a:t>Over 3.5M annual </a:t>
            </a:r>
            <a:r>
              <a:rPr lang="en-US" sz="2000" dirty="0" err="1">
                <a:solidFill>
                  <a:srgbClr val="000000"/>
                </a:solidFill>
              </a:rPr>
              <a:t>kWhs</a:t>
            </a:r>
            <a:endParaRPr lang="en-US" sz="2000" dirty="0">
              <a:solidFill>
                <a:srgbClr val="000000"/>
              </a:solidFill>
            </a:endParaRPr>
          </a:p>
          <a:p>
            <a:r>
              <a:rPr lang="en-US" sz="2000" dirty="0">
                <a:solidFill>
                  <a:srgbClr val="000000"/>
                </a:solidFill>
              </a:rPr>
              <a:t>418 upgrades completed</a:t>
            </a:r>
          </a:p>
          <a:p>
            <a:r>
              <a:rPr lang="en-US" sz="2000" dirty="0">
                <a:solidFill>
                  <a:srgbClr val="000000"/>
                </a:solidFill>
              </a:rPr>
              <a:t>Grocery and lighting upgrades</a:t>
            </a:r>
          </a:p>
          <a:p>
            <a:pPr lvl="1"/>
            <a:r>
              <a:rPr lang="en-US" sz="2000" dirty="0">
                <a:solidFill>
                  <a:srgbClr val="000000"/>
                </a:solidFill>
              </a:rPr>
              <a:t>Gaskets, strip curtains, door closers, LED case lighting, interior and exterior lighting</a:t>
            </a:r>
          </a:p>
          <a:p>
            <a:endParaRPr lang="en-US" sz="2100" dirty="0">
              <a:solidFill>
                <a:schemeClr val="bg1"/>
              </a:solidFill>
            </a:endParaRPr>
          </a:p>
        </p:txBody>
      </p:sp>
      <p:pic>
        <p:nvPicPr>
          <p:cNvPr id="7" name="Picture 6">
            <a:extLst>
              <a:ext uri="{FF2B5EF4-FFF2-40B4-BE49-F238E27FC236}">
                <a16:creationId xmlns:a16="http://schemas.microsoft.com/office/drawing/2014/main" id="{96B7F693-70EB-4EBE-BCF1-E3354B357B43}"/>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315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FA9-164D-4A2B-AAB5-436D4D20E7D3}"/>
              </a:ext>
            </a:extLst>
          </p:cNvPr>
          <p:cNvSpPr>
            <a:spLocks noGrp="1"/>
          </p:cNvSpPr>
          <p:nvPr>
            <p:ph type="title"/>
          </p:nvPr>
        </p:nvSpPr>
        <p:spPr>
          <a:xfrm>
            <a:off x="1409178" y="949630"/>
            <a:ext cx="7143750" cy="994172"/>
          </a:xfrm>
        </p:spPr>
        <p:txBody>
          <a:bodyPr>
            <a:normAutofit/>
          </a:bodyPr>
          <a:lstStyle/>
          <a:p>
            <a:r>
              <a:rPr lang="en-US" sz="3200" b="1" dirty="0"/>
              <a:t>Most Innovative Project</a:t>
            </a:r>
          </a:p>
        </p:txBody>
      </p:sp>
      <p:sp>
        <p:nvSpPr>
          <p:cNvPr id="5" name="Content Placeholder 2">
            <a:extLst>
              <a:ext uri="{FF2B5EF4-FFF2-40B4-BE49-F238E27FC236}">
                <a16:creationId xmlns:a16="http://schemas.microsoft.com/office/drawing/2014/main" id="{2D45B74C-E768-4151-BAEA-55868F0C2943}"/>
              </a:ext>
            </a:extLst>
          </p:cNvPr>
          <p:cNvSpPr txBox="1">
            <a:spLocks/>
          </p:cNvSpPr>
          <p:nvPr/>
        </p:nvSpPr>
        <p:spPr>
          <a:xfrm>
            <a:off x="1409178" y="2755318"/>
            <a:ext cx="6880485" cy="2550454"/>
          </a:xfrm>
          <a:prstGeom prst="rect">
            <a:avLst/>
          </a:prstGeom>
        </p:spPr>
        <p:txBody>
          <a:bodyPr vert="horz" lIns="68580" tIns="34290" rIns="68580" bIns="3429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rgbClr val="000000"/>
                </a:solidFill>
              </a:rPr>
              <a:t>244,796 kWh annual energy savings</a:t>
            </a:r>
          </a:p>
          <a:p>
            <a:r>
              <a:rPr lang="en-US" sz="2100" dirty="0">
                <a:solidFill>
                  <a:srgbClr val="000000"/>
                </a:solidFill>
              </a:rPr>
              <a:t>$28,426 annual savings</a:t>
            </a:r>
          </a:p>
          <a:p>
            <a:r>
              <a:rPr lang="en-US" sz="2100" dirty="0">
                <a:solidFill>
                  <a:srgbClr val="000000"/>
                </a:solidFill>
              </a:rPr>
              <a:t>Upgraded to variable speed pumping and VFD chillers from constant speed cooling system</a:t>
            </a:r>
          </a:p>
        </p:txBody>
      </p:sp>
      <p:sp>
        <p:nvSpPr>
          <p:cNvPr id="6" name="Content Placeholder 2">
            <a:extLst>
              <a:ext uri="{FF2B5EF4-FFF2-40B4-BE49-F238E27FC236}">
                <a16:creationId xmlns:a16="http://schemas.microsoft.com/office/drawing/2014/main" id="{A7469C24-43A9-4808-8F08-406D1925A8D5}"/>
              </a:ext>
            </a:extLst>
          </p:cNvPr>
          <p:cNvSpPr txBox="1">
            <a:spLocks/>
          </p:cNvSpPr>
          <p:nvPr/>
        </p:nvSpPr>
        <p:spPr>
          <a:xfrm>
            <a:off x="1409178" y="2078655"/>
            <a:ext cx="8022921" cy="1535178"/>
          </a:xfrm>
          <a:prstGeom prst="rect">
            <a:avLst/>
          </a:prstGeom>
        </p:spPr>
        <p:txBody>
          <a:bodyPr vert="horz" lIns="68580" tIns="34290" rIns="68580" bIns="3429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bg1"/>
                </a:solidFill>
              </a:rPr>
              <a:t>Ice chiller system</a:t>
            </a:r>
          </a:p>
        </p:txBody>
      </p:sp>
      <p:pic>
        <p:nvPicPr>
          <p:cNvPr id="7" name="Picture 6">
            <a:extLst>
              <a:ext uri="{FF2B5EF4-FFF2-40B4-BE49-F238E27FC236}">
                <a16:creationId xmlns:a16="http://schemas.microsoft.com/office/drawing/2014/main" id="{4AEDB595-AFB2-478C-8853-B5600EE06CEC}"/>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55704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243012" y="2214562"/>
            <a:ext cx="7143750" cy="676275"/>
          </a:xfrm>
        </p:spPr>
        <p:txBody>
          <a:bodyPr>
            <a:normAutofit/>
          </a:bodyPr>
          <a:lstStyle/>
          <a:p>
            <a:r>
              <a:rPr lang="en-US" sz="4000" b="1" dirty="0">
                <a:solidFill>
                  <a:srgbClr val="00A6CE"/>
                </a:solidFill>
                <a:latin typeface="Arial" pitchFamily="34" charset="0"/>
                <a:cs typeface="Arial" pitchFamily="34" charset="0"/>
              </a:rPr>
              <a:t>Efficiency Works Business:</a:t>
            </a:r>
            <a:endParaRPr lang="en-US" sz="4000" b="1" dirty="0"/>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1928191" y="3231933"/>
            <a:ext cx="5287618" cy="4351339"/>
          </a:xfrm>
        </p:spPr>
        <p:txBody>
          <a:bodyPr/>
          <a:lstStyle/>
          <a:p>
            <a:pPr marL="170256" indent="0">
              <a:buNone/>
            </a:pPr>
            <a:r>
              <a:rPr lang="en-US" sz="3600" dirty="0">
                <a:solidFill>
                  <a:srgbClr val="FDB525"/>
                </a:solidFill>
                <a:latin typeface="Arial" panose="020B0604020202020204" pitchFamily="34" charset="0"/>
                <a:cs typeface="Arial" panose="020B0604020202020204" pitchFamily="34" charset="0"/>
              </a:rPr>
              <a:t>2019 program offerings</a:t>
            </a: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328486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DFFCF3-0D18-4541-BEDD-15B2020307B5}"/>
              </a:ext>
            </a:extLst>
          </p:cNvPr>
          <p:cNvSpPr txBox="1">
            <a:spLocks/>
          </p:cNvSpPr>
          <p:nvPr/>
        </p:nvSpPr>
        <p:spPr>
          <a:xfrm>
            <a:off x="1371600" y="1162050"/>
            <a:ext cx="6392636" cy="628650"/>
          </a:xfrm>
          <a:prstGeom prst="rect">
            <a:avLst/>
          </a:prstGeom>
        </p:spPr>
        <p:txBody>
          <a:bodyPr/>
          <a:lstStyle>
            <a:lvl1pPr algn="l" defTabSz="685766"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bg2"/>
                </a:solidFill>
                <a:latin typeface="Arial" panose="020B0604020202020204" pitchFamily="34" charset="0"/>
                <a:cs typeface="Arial" panose="020B0604020202020204" pitchFamily="34" charset="0"/>
              </a:rPr>
              <a:t>About Platte River</a:t>
            </a:r>
          </a:p>
        </p:txBody>
      </p:sp>
      <p:pic>
        <p:nvPicPr>
          <p:cNvPr id="6" name="Picture 5" descr="A city street&#10;&#10;Description generated with very high confidence">
            <a:extLst>
              <a:ext uri="{FF2B5EF4-FFF2-40B4-BE49-F238E27FC236}">
                <a16:creationId xmlns:a16="http://schemas.microsoft.com/office/drawing/2014/main" id="{ED9B5E4A-63B8-4477-AC13-E48B21509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5124"/>
            <a:ext cx="2212954" cy="1006588"/>
          </a:xfrm>
          <a:prstGeom prst="rect">
            <a:avLst/>
          </a:prstGeom>
        </p:spPr>
      </p:pic>
      <p:pic>
        <p:nvPicPr>
          <p:cNvPr id="7" name="Picture 6" descr="People walking on a city street&#10;&#10;Description generated with very high confidence">
            <a:extLst>
              <a:ext uri="{FF2B5EF4-FFF2-40B4-BE49-F238E27FC236}">
                <a16:creationId xmlns:a16="http://schemas.microsoft.com/office/drawing/2014/main" id="{58333B7D-0612-43EB-AB54-6FB1E427D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35" y="4305908"/>
            <a:ext cx="2212954" cy="1006588"/>
          </a:xfrm>
          <a:prstGeom prst="rect">
            <a:avLst/>
          </a:prstGeom>
        </p:spPr>
      </p:pic>
      <p:pic>
        <p:nvPicPr>
          <p:cNvPr id="8" name="Picture 7" descr="A close up of a street in front of a building&#10;&#10;Description generated with very high confidence">
            <a:extLst>
              <a:ext uri="{FF2B5EF4-FFF2-40B4-BE49-F238E27FC236}">
                <a16:creationId xmlns:a16="http://schemas.microsoft.com/office/drawing/2014/main" id="{C17EADD4-9F73-40AD-86C8-891E6A19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8728" y="4305908"/>
            <a:ext cx="2205272" cy="1006588"/>
          </a:xfrm>
          <a:prstGeom prst="rect">
            <a:avLst/>
          </a:prstGeom>
        </p:spPr>
      </p:pic>
      <p:pic>
        <p:nvPicPr>
          <p:cNvPr id="9" name="Picture 8" descr="A group of people in a garden&#10;&#10;Description generated with high confidence">
            <a:extLst>
              <a:ext uri="{FF2B5EF4-FFF2-40B4-BE49-F238E27FC236}">
                <a16:creationId xmlns:a16="http://schemas.microsoft.com/office/drawing/2014/main" id="{7D3BFB75-33BB-4D5C-85D5-BF3B06666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713" y="4305908"/>
            <a:ext cx="2212954" cy="1006588"/>
          </a:xfrm>
          <a:prstGeom prst="rect">
            <a:avLst/>
          </a:prstGeom>
        </p:spPr>
      </p:pic>
      <p:sp>
        <p:nvSpPr>
          <p:cNvPr id="10" name="Subtitle 4">
            <a:extLst>
              <a:ext uri="{FF2B5EF4-FFF2-40B4-BE49-F238E27FC236}">
                <a16:creationId xmlns:a16="http://schemas.microsoft.com/office/drawing/2014/main" id="{399F7AB6-0E6B-46AC-90E5-F736781768A7}"/>
              </a:ext>
            </a:extLst>
          </p:cNvPr>
          <p:cNvSpPr txBox="1">
            <a:spLocks/>
          </p:cNvSpPr>
          <p:nvPr/>
        </p:nvSpPr>
        <p:spPr>
          <a:xfrm>
            <a:off x="1321632" y="1790700"/>
            <a:ext cx="7107993" cy="3323987"/>
          </a:xfrm>
          <a:prstGeom prst="rect">
            <a:avLst/>
          </a:prstGeom>
          <a:noFill/>
        </p:spPr>
        <p:txBody>
          <a:bodyPr wrap="square" rtlCol="0">
            <a:spAutoFit/>
          </a:bodyPr>
          <a:lst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defRPr/>
            </a:pPr>
            <a:r>
              <a:rPr lang="en-US" sz="2000" dirty="0">
                <a:solidFill>
                  <a:srgbClr val="0D0D0D"/>
                </a:solidFill>
                <a:latin typeface="Arial" panose="020B0604020202020204" pitchFamily="34" charset="0"/>
                <a:cs typeface="Arial" panose="020B0604020202020204" pitchFamily="34" charset="0"/>
              </a:rPr>
              <a:t>Platte River Power Authority is a not-for-profit wholesale electricity generation and transmission provider that delivers safe, reliable, environmentally responsible, and financially sustainable energy and services to our owner communities </a:t>
            </a:r>
            <a:r>
              <a:rPr lang="en-US" sz="2000" b="1" dirty="0">
                <a:solidFill>
                  <a:srgbClr val="0D0D0D"/>
                </a:solidFill>
                <a:latin typeface="Arial" panose="020B0604020202020204" pitchFamily="34" charset="0"/>
                <a:cs typeface="Arial" panose="020B0604020202020204" pitchFamily="34" charset="0"/>
              </a:rPr>
              <a:t>of Estes Park, Fort Collins, Longmont and Loveland </a:t>
            </a:r>
            <a:r>
              <a:rPr lang="en-US" sz="2000" dirty="0">
                <a:solidFill>
                  <a:srgbClr val="0D0D0D"/>
                </a:solidFill>
                <a:latin typeface="Arial" panose="020B0604020202020204" pitchFamily="34" charset="0"/>
                <a:cs typeface="Arial" panose="020B0604020202020204" pitchFamily="34" charset="0"/>
              </a:rPr>
              <a:t>for delivery to their utility customers.</a:t>
            </a:r>
          </a:p>
          <a:p>
            <a:pPr marL="0" indent="0">
              <a:lnSpc>
                <a:spcPct val="100000"/>
              </a:lnSpc>
              <a:spcBef>
                <a:spcPts val="0"/>
              </a:spcBef>
              <a:buNone/>
              <a:defRPr/>
            </a:pPr>
            <a:endParaRPr lang="en-US" dirty="0">
              <a:solidFill>
                <a:srgbClr val="0D0D0D"/>
              </a:solidFill>
            </a:endParaRPr>
          </a:p>
          <a:p>
            <a:pPr marL="0" indent="0">
              <a:lnSpc>
                <a:spcPct val="100000"/>
              </a:lnSpc>
              <a:spcBef>
                <a:spcPts val="0"/>
              </a:spcBef>
              <a:buNone/>
              <a:defRPr/>
            </a:pPr>
            <a:endParaRPr lang="en-US" dirty="0">
              <a:solidFill>
                <a:srgbClr val="0D0D0D"/>
              </a:solidFill>
            </a:endParaRPr>
          </a:p>
          <a:p>
            <a:pPr marL="0" indent="0">
              <a:lnSpc>
                <a:spcPct val="100000"/>
              </a:lnSpc>
              <a:spcBef>
                <a:spcPts val="0"/>
              </a:spcBef>
              <a:buNone/>
              <a:defRPr/>
            </a:pPr>
            <a:br>
              <a:rPr lang="en-US" dirty="0">
                <a:solidFill>
                  <a:srgbClr val="0D0D0D"/>
                </a:solidFill>
                <a:latin typeface="Calibri"/>
              </a:rPr>
            </a:br>
            <a:endParaRPr lang="en-US" dirty="0">
              <a:solidFill>
                <a:srgbClr val="0D0D0D"/>
              </a:solidFill>
              <a:latin typeface="Calibri"/>
            </a:endParaRPr>
          </a:p>
        </p:txBody>
      </p:sp>
      <p:pic>
        <p:nvPicPr>
          <p:cNvPr id="11" name="Picture 10">
            <a:extLst>
              <a:ext uri="{FF2B5EF4-FFF2-40B4-BE49-F238E27FC236}">
                <a16:creationId xmlns:a16="http://schemas.microsoft.com/office/drawing/2014/main" id="{D5F156DD-46CD-42D5-A3DF-8EA2EF8CA0F7}"/>
              </a:ext>
            </a:extLst>
          </p:cNvPr>
          <p:cNvPicPr>
            <a:picLocks noChangeAspect="1"/>
          </p:cNvPicPr>
          <p:nvPr/>
        </p:nvPicPr>
        <p:blipFill>
          <a:blip r:embed="rId7"/>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113024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6"/>
          <p:cNvSpPr txBox="1">
            <a:spLocks/>
          </p:cNvSpPr>
          <p:nvPr/>
        </p:nvSpPr>
        <p:spPr>
          <a:xfrm>
            <a:off x="4474652" y="1843451"/>
            <a:ext cx="4064773" cy="2628900"/>
          </a:xfrm>
          <a:prstGeom prst="rect">
            <a:avLst/>
          </a:prstGeom>
        </p:spPr>
        <p:txBody>
          <a:bodyPr vert="horz" lIns="68580" tIns="34290" rIns="68580" bIns="34290" rtlCol="0">
            <a:noAutofit/>
          </a:bodyPr>
          <a:lstStyle/>
          <a:p>
            <a:pPr marL="385754" indent="-385754" defTabSz="342892">
              <a:spcBef>
                <a:spcPct val="0"/>
              </a:spcBef>
              <a:buFont typeface="Arial" panose="020B0604020202020204" pitchFamily="34" charset="0"/>
              <a:buChar char="•"/>
              <a:defRPr/>
            </a:pPr>
            <a:endParaRPr lang="en-US" b="1" dirty="0">
              <a:solidFill>
                <a:prstClr val="black"/>
              </a:solidFill>
              <a:latin typeface="Calibri"/>
            </a:endParaRPr>
          </a:p>
          <a:p>
            <a:pPr marL="526249" lvl="1" indent="-285750">
              <a:lnSpc>
                <a:spcPct val="120000"/>
              </a:lnSpc>
              <a:spcBef>
                <a:spcPct val="0"/>
              </a:spcBef>
              <a:spcAft>
                <a:spcPts val="450"/>
              </a:spcAft>
              <a:buFont typeface="Arial" panose="020B0604020202020204" pitchFamily="34" charset="0"/>
              <a:buChar char="•"/>
            </a:pPr>
            <a:r>
              <a:rPr lang="en-US" b="1" dirty="0">
                <a:solidFill>
                  <a:srgbClr val="263746"/>
                </a:solidFill>
                <a:latin typeface="Arial" pitchFamily="34" charset="0"/>
                <a:cs typeface="Arial" pitchFamily="34" charset="0"/>
              </a:rPr>
              <a:t>Lighting</a:t>
            </a:r>
            <a:r>
              <a:rPr lang="en-US" b="1" dirty="0">
                <a:solidFill>
                  <a:prstClr val="black"/>
                </a:solidFill>
                <a:latin typeface="Arial" pitchFamily="34" charset="0"/>
                <a:cs typeface="Arial" pitchFamily="34" charset="0"/>
              </a:rPr>
              <a:t> </a:t>
            </a:r>
            <a:r>
              <a:rPr lang="en-US" dirty="0">
                <a:solidFill>
                  <a:srgbClr val="000000"/>
                </a:solidFill>
                <a:latin typeface="Arial" pitchFamily="34" charset="0"/>
                <a:cs typeface="Arial" pitchFamily="34" charset="0"/>
              </a:rPr>
              <a:t>– LEDs and controls</a:t>
            </a:r>
          </a:p>
          <a:p>
            <a:pPr marL="526249" lvl="1" indent="-285750">
              <a:lnSpc>
                <a:spcPct val="120000"/>
              </a:lnSpc>
              <a:spcBef>
                <a:spcPct val="0"/>
              </a:spcBef>
              <a:spcAft>
                <a:spcPts val="450"/>
              </a:spcAft>
              <a:buFont typeface="Arial" panose="020B0604020202020204" pitchFamily="34" charset="0"/>
              <a:buChar char="•"/>
            </a:pPr>
            <a:r>
              <a:rPr lang="en-US" b="1" dirty="0">
                <a:solidFill>
                  <a:srgbClr val="263746"/>
                </a:solidFill>
                <a:latin typeface="Arial" pitchFamily="34" charset="0"/>
                <a:cs typeface="Arial" pitchFamily="34" charset="0"/>
              </a:rPr>
              <a:t>Cooling</a:t>
            </a:r>
            <a:r>
              <a:rPr lang="en-US" dirty="0">
                <a:solidFill>
                  <a:prstClr val="black"/>
                </a:solidFill>
                <a:latin typeface="Arial" pitchFamily="34" charset="0"/>
                <a:cs typeface="Arial" pitchFamily="34" charset="0"/>
              </a:rPr>
              <a:t> – economizers, controls, evaporative cooling</a:t>
            </a:r>
          </a:p>
          <a:p>
            <a:pPr marL="526249" lvl="1" indent="-285750" defTabSz="342892">
              <a:lnSpc>
                <a:spcPct val="120000"/>
              </a:lnSpc>
              <a:spcBef>
                <a:spcPct val="0"/>
              </a:spcBef>
              <a:spcAft>
                <a:spcPts val="450"/>
              </a:spcAft>
              <a:buFont typeface="Arial" panose="020B0604020202020204" pitchFamily="34" charset="0"/>
              <a:buChar char="•"/>
              <a:defRPr/>
            </a:pPr>
            <a:r>
              <a:rPr lang="en-US" b="1" dirty="0">
                <a:solidFill>
                  <a:srgbClr val="263746"/>
                </a:solidFill>
                <a:latin typeface="Arial" pitchFamily="34" charset="0"/>
                <a:cs typeface="Arial" pitchFamily="34" charset="0"/>
              </a:rPr>
              <a:t>Envelope</a:t>
            </a:r>
            <a:r>
              <a:rPr lang="en-US" dirty="0">
                <a:solidFill>
                  <a:prstClr val="black"/>
                </a:solidFill>
                <a:latin typeface="Arial" pitchFamily="34" charset="0"/>
                <a:cs typeface="Arial" pitchFamily="34" charset="0"/>
              </a:rPr>
              <a:t> – windows, insulation and cool roof</a:t>
            </a:r>
          </a:p>
          <a:p>
            <a:pPr marL="385754" indent="-385754" defTabSz="342892">
              <a:spcBef>
                <a:spcPct val="0"/>
              </a:spcBef>
              <a:defRPr/>
            </a:pPr>
            <a:endParaRPr lang="en-US" dirty="0">
              <a:solidFill>
                <a:srgbClr val="1F497D"/>
              </a:solidFill>
              <a:latin typeface="Calibri"/>
            </a:endParaRPr>
          </a:p>
        </p:txBody>
      </p:sp>
      <p:sp>
        <p:nvSpPr>
          <p:cNvPr id="11" name="TextBox 10"/>
          <p:cNvSpPr txBox="1"/>
          <p:nvPr/>
        </p:nvSpPr>
        <p:spPr>
          <a:xfrm>
            <a:off x="4011043" y="1136362"/>
            <a:ext cx="4984012" cy="584775"/>
          </a:xfrm>
          <a:prstGeom prst="rect">
            <a:avLst/>
          </a:prstGeom>
          <a:noFill/>
        </p:spPr>
        <p:txBody>
          <a:bodyPr wrap="square" rtlCol="0">
            <a:spAutoFit/>
          </a:bodyPr>
          <a:lstStyle/>
          <a:p>
            <a:pPr algn="ctr">
              <a:spcBef>
                <a:spcPct val="0"/>
              </a:spcBef>
            </a:pPr>
            <a:r>
              <a:rPr lang="en-US" sz="3200" b="1" dirty="0">
                <a:solidFill>
                  <a:srgbClr val="00A6CE"/>
                </a:solidFill>
                <a:latin typeface="Arial" pitchFamily="34" charset="0"/>
                <a:cs typeface="Arial" pitchFamily="34" charset="0"/>
              </a:rPr>
              <a:t>2019 rebates</a:t>
            </a:r>
          </a:p>
        </p:txBody>
      </p:sp>
      <p:sp>
        <p:nvSpPr>
          <p:cNvPr id="8" name="TextBox 7"/>
          <p:cNvSpPr txBox="1"/>
          <p:nvPr/>
        </p:nvSpPr>
        <p:spPr>
          <a:xfrm>
            <a:off x="576524" y="3966629"/>
            <a:ext cx="8203682" cy="2503249"/>
          </a:xfrm>
          <a:prstGeom prst="rect">
            <a:avLst/>
          </a:prstGeom>
          <a:noFill/>
        </p:spPr>
        <p:txBody>
          <a:bodyPr wrap="square" rtlCol="0">
            <a:spAutoFit/>
          </a:bodyPr>
          <a:lstStyle/>
          <a:p>
            <a:pPr marL="526249" lvl="1" indent="-285750" defTabSz="342892">
              <a:spcBef>
                <a:spcPct val="0"/>
              </a:spcBef>
              <a:spcAft>
                <a:spcPts val="450"/>
              </a:spcAft>
              <a:buFont typeface="Arial" panose="020B0604020202020204" pitchFamily="34" charset="0"/>
              <a:buChar char="•"/>
              <a:defRPr/>
            </a:pPr>
            <a:r>
              <a:rPr lang="en-US" b="1" dirty="0">
                <a:solidFill>
                  <a:srgbClr val="263746"/>
                </a:solidFill>
                <a:latin typeface="Arial" pitchFamily="34" charset="0"/>
                <a:cs typeface="Arial" pitchFamily="34" charset="0"/>
              </a:rPr>
              <a:t>Food Service </a:t>
            </a:r>
            <a:r>
              <a:rPr lang="en-US" dirty="0">
                <a:solidFill>
                  <a:prstClr val="black"/>
                </a:solidFill>
                <a:latin typeface="Arial" pitchFamily="34" charset="0"/>
                <a:cs typeface="Arial" pitchFamily="34" charset="0"/>
              </a:rPr>
              <a:t>– cooking and refrigeration equipment, and ice machines</a:t>
            </a:r>
          </a:p>
          <a:p>
            <a:pPr marL="526249" lvl="1" indent="-285750" defTabSz="342892">
              <a:spcBef>
                <a:spcPct val="0"/>
              </a:spcBef>
              <a:spcAft>
                <a:spcPts val="450"/>
              </a:spcAft>
              <a:buFont typeface="Arial" panose="020B0604020202020204" pitchFamily="34" charset="0"/>
              <a:buChar char="•"/>
              <a:defRPr/>
            </a:pPr>
            <a:r>
              <a:rPr lang="en-US" b="1" dirty="0">
                <a:solidFill>
                  <a:srgbClr val="263746"/>
                </a:solidFill>
                <a:latin typeface="Arial" pitchFamily="34" charset="0"/>
                <a:cs typeface="Arial" pitchFamily="34" charset="0"/>
              </a:rPr>
              <a:t>Grocery</a:t>
            </a:r>
            <a:r>
              <a:rPr lang="en-US" dirty="0">
                <a:solidFill>
                  <a:prstClr val="black"/>
                </a:solidFill>
                <a:latin typeface="Arial" pitchFamily="34" charset="0"/>
                <a:cs typeface="Arial" pitchFamily="34" charset="0"/>
              </a:rPr>
              <a:t> – refrigeration cases, controls and EC motors</a:t>
            </a:r>
          </a:p>
          <a:p>
            <a:pPr marL="526249" lvl="1" indent="-285750" defTabSz="342892">
              <a:spcBef>
                <a:spcPct val="0"/>
              </a:spcBef>
              <a:spcAft>
                <a:spcPts val="450"/>
              </a:spcAft>
              <a:buFont typeface="Arial" panose="020B0604020202020204" pitchFamily="34" charset="0"/>
              <a:buChar char="•"/>
              <a:defRPr/>
            </a:pPr>
            <a:r>
              <a:rPr lang="en-US" b="1" dirty="0">
                <a:solidFill>
                  <a:srgbClr val="263746"/>
                </a:solidFill>
                <a:latin typeface="Arial" pitchFamily="34" charset="0"/>
                <a:cs typeface="Arial" pitchFamily="34" charset="0"/>
              </a:rPr>
              <a:t>Office</a:t>
            </a:r>
            <a:r>
              <a:rPr lang="en-US" dirty="0">
                <a:solidFill>
                  <a:srgbClr val="263746"/>
                </a:solidFill>
                <a:latin typeface="Arial" pitchFamily="34" charset="0"/>
                <a:cs typeface="Arial" pitchFamily="34" charset="0"/>
              </a:rPr>
              <a:t> </a:t>
            </a:r>
            <a:r>
              <a:rPr lang="en-US" b="1" dirty="0">
                <a:solidFill>
                  <a:srgbClr val="263746"/>
                </a:solidFill>
                <a:latin typeface="Arial" pitchFamily="34" charset="0"/>
                <a:cs typeface="Arial" pitchFamily="34" charset="0"/>
              </a:rPr>
              <a:t>&amp; IT </a:t>
            </a:r>
            <a:r>
              <a:rPr lang="en-US" dirty="0">
                <a:solidFill>
                  <a:prstClr val="black"/>
                </a:solidFill>
                <a:latin typeface="Arial" pitchFamily="34" charset="0"/>
                <a:cs typeface="Arial" pitchFamily="34" charset="0"/>
              </a:rPr>
              <a:t>– task lighting, ES computers and plug loads controls,  thin client, server virtualization</a:t>
            </a:r>
          </a:p>
          <a:p>
            <a:pPr marL="526249" lvl="1" indent="-285750" defTabSz="342892">
              <a:spcBef>
                <a:spcPct val="0"/>
              </a:spcBef>
              <a:spcAft>
                <a:spcPts val="450"/>
              </a:spcAft>
              <a:buFont typeface="Arial" panose="020B0604020202020204" pitchFamily="34" charset="0"/>
              <a:buChar char="•"/>
              <a:defRPr/>
            </a:pPr>
            <a:r>
              <a:rPr lang="en-US" b="1" dirty="0">
                <a:solidFill>
                  <a:srgbClr val="263746"/>
                </a:solidFill>
                <a:latin typeface="Arial" pitchFamily="34" charset="0"/>
                <a:cs typeface="Arial" pitchFamily="34" charset="0"/>
              </a:rPr>
              <a:t>VFDs</a:t>
            </a:r>
            <a:r>
              <a:rPr lang="en-US" b="1"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up to $120 per HP, 75 HP max (fans, pumps, compressors)</a:t>
            </a:r>
            <a:endParaRPr lang="en-US" b="1" dirty="0">
              <a:solidFill>
                <a:prstClr val="black"/>
              </a:solidFill>
              <a:latin typeface="Arial" pitchFamily="34" charset="0"/>
              <a:cs typeface="Arial" pitchFamily="34" charset="0"/>
            </a:endParaRPr>
          </a:p>
          <a:p>
            <a:pPr marL="526249" lvl="1" indent="-285750" defTabSz="342892">
              <a:spcBef>
                <a:spcPct val="0"/>
              </a:spcBef>
              <a:buFont typeface="Arial" panose="020B0604020202020204" pitchFamily="34" charset="0"/>
              <a:buChar char="•"/>
              <a:defRPr/>
            </a:pPr>
            <a:r>
              <a:rPr lang="en-US" b="1" dirty="0">
                <a:solidFill>
                  <a:srgbClr val="263746"/>
                </a:solidFill>
                <a:latin typeface="Arial" pitchFamily="34" charset="0"/>
                <a:cs typeface="Arial" pitchFamily="34" charset="0"/>
              </a:rPr>
              <a:t>Custom</a:t>
            </a:r>
            <a:r>
              <a:rPr lang="en-US" b="1"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cooling towers, compressed air, special controls, etc. (</a:t>
            </a:r>
            <a:r>
              <a:rPr lang="en-US" sz="1400" i="1" dirty="0">
                <a:solidFill>
                  <a:prstClr val="black"/>
                </a:solidFill>
                <a:latin typeface="Arial" pitchFamily="34" charset="0"/>
                <a:cs typeface="Arial" pitchFamily="34" charset="0"/>
              </a:rPr>
              <a:t>Rebates based on $0.10/kWh annual savings or $500/kW)</a:t>
            </a:r>
            <a:endParaRPr lang="en-US" sz="1400" b="1" i="1" dirty="0">
              <a:solidFill>
                <a:prstClr val="black"/>
              </a:solidFill>
              <a:latin typeface="Arial" pitchFamily="34" charset="0"/>
              <a:cs typeface="Arial" pitchFamily="34" charset="0"/>
            </a:endParaRPr>
          </a:p>
          <a:p>
            <a:endParaRPr lang="en-US" dirty="0">
              <a:solidFill>
                <a:prstClr val="black"/>
              </a:solidFill>
              <a:latin typeface="Calibri"/>
            </a:endParaRPr>
          </a:p>
        </p:txBody>
      </p:sp>
      <p:pic>
        <p:nvPicPr>
          <p:cNvPr id="3" name="Picture 2">
            <a:extLst>
              <a:ext uri="{FF2B5EF4-FFF2-40B4-BE49-F238E27FC236}">
                <a16:creationId xmlns:a16="http://schemas.microsoft.com/office/drawing/2014/main" id="{2373E8F6-0CB0-4760-B85F-5514C49BD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017" y="1275870"/>
            <a:ext cx="3731392" cy="2495555"/>
          </a:xfrm>
          <a:prstGeom prst="rect">
            <a:avLst/>
          </a:prstGeom>
        </p:spPr>
      </p:pic>
      <p:pic>
        <p:nvPicPr>
          <p:cNvPr id="6" name="Picture 5">
            <a:extLst>
              <a:ext uri="{FF2B5EF4-FFF2-40B4-BE49-F238E27FC236}">
                <a16:creationId xmlns:a16="http://schemas.microsoft.com/office/drawing/2014/main" id="{64070431-F52C-482A-A16C-E11EBB732165}"/>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6075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070431-F52C-482A-A16C-E11EBB732165}"/>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7" name="TextBox 6">
            <a:extLst>
              <a:ext uri="{FF2B5EF4-FFF2-40B4-BE49-F238E27FC236}">
                <a16:creationId xmlns:a16="http://schemas.microsoft.com/office/drawing/2014/main" id="{AB5217F9-C7A9-4E1E-8A9D-33FA00D411F6}"/>
              </a:ext>
            </a:extLst>
          </p:cNvPr>
          <p:cNvSpPr txBox="1"/>
          <p:nvPr/>
        </p:nvSpPr>
        <p:spPr>
          <a:xfrm>
            <a:off x="228600" y="304800"/>
            <a:ext cx="8762999" cy="584775"/>
          </a:xfrm>
          <a:prstGeom prst="rect">
            <a:avLst/>
          </a:prstGeom>
          <a:noFill/>
        </p:spPr>
        <p:txBody>
          <a:bodyPr wrap="square" rtlCol="0">
            <a:spAutoFit/>
          </a:bodyPr>
          <a:lstStyle/>
          <a:p>
            <a:pPr>
              <a:spcBef>
                <a:spcPct val="0"/>
              </a:spcBef>
            </a:pPr>
            <a:r>
              <a:rPr lang="en-US" sz="3200" b="1" dirty="0">
                <a:solidFill>
                  <a:srgbClr val="00A6CE"/>
                </a:solidFill>
                <a:latin typeface="Arial" pitchFamily="34" charset="0"/>
                <a:ea typeface="+mj-ea"/>
                <a:cs typeface="Arial" pitchFamily="34" charset="0"/>
              </a:rPr>
              <a:t>Optimizing existing and new buildings</a:t>
            </a:r>
          </a:p>
        </p:txBody>
      </p:sp>
      <p:sp>
        <p:nvSpPr>
          <p:cNvPr id="10" name="Rectangle 9">
            <a:extLst>
              <a:ext uri="{FF2B5EF4-FFF2-40B4-BE49-F238E27FC236}">
                <a16:creationId xmlns:a16="http://schemas.microsoft.com/office/drawing/2014/main" id="{5E2250A2-8864-4824-B4DC-DF75B4CD39A5}"/>
              </a:ext>
            </a:extLst>
          </p:cNvPr>
          <p:cNvSpPr/>
          <p:nvPr/>
        </p:nvSpPr>
        <p:spPr>
          <a:xfrm>
            <a:off x="243889" y="3742253"/>
            <a:ext cx="8781831" cy="2277547"/>
          </a:xfrm>
          <a:prstGeom prst="rect">
            <a:avLst/>
          </a:prstGeom>
        </p:spPr>
        <p:txBody>
          <a:bodyPr wrap="square">
            <a:spAutoFit/>
          </a:bodyPr>
          <a:lstStyle/>
          <a:p>
            <a:pPr marL="514350" lvl="0" indent="-514350">
              <a:spcBef>
                <a:spcPct val="0"/>
              </a:spcBef>
              <a:defRPr/>
            </a:pPr>
            <a:r>
              <a:rPr lang="en-US" sz="3200" b="1" dirty="0">
                <a:solidFill>
                  <a:srgbClr val="FDB525"/>
                </a:solidFill>
                <a:latin typeface="Arial" pitchFamily="34" charset="0"/>
                <a:cs typeface="Arial" pitchFamily="34" charset="0"/>
              </a:rPr>
              <a:t>Integrated Design Assistance Program </a:t>
            </a:r>
          </a:p>
          <a:p>
            <a:pPr marL="3175" lvl="0" indent="-3175">
              <a:spcBef>
                <a:spcPct val="0"/>
              </a:spcBef>
              <a:defRPr/>
            </a:pPr>
            <a:r>
              <a:rPr lang="en-US" sz="2200" b="1" dirty="0">
                <a:solidFill>
                  <a:schemeClr val="tx2"/>
                </a:solidFill>
                <a:latin typeface="Arial" pitchFamily="34" charset="0"/>
                <a:cs typeface="Arial" pitchFamily="34" charset="0"/>
              </a:rPr>
              <a:t>	</a:t>
            </a:r>
            <a:r>
              <a:rPr lang="en-US" sz="2200" dirty="0">
                <a:latin typeface="Arial" pitchFamily="34" charset="0"/>
                <a:cs typeface="Arial" pitchFamily="34" charset="0"/>
              </a:rPr>
              <a:t>Performance base incentive for </a:t>
            </a:r>
          </a:p>
          <a:p>
            <a:pPr marL="3175" lvl="0" indent="-3175">
              <a:spcBef>
                <a:spcPct val="0"/>
              </a:spcBef>
              <a:defRPr/>
            </a:pPr>
            <a:r>
              <a:rPr lang="en-US" sz="2200" dirty="0">
                <a:latin typeface="Arial" pitchFamily="34" charset="0"/>
                <a:cs typeface="Arial" pitchFamily="34" charset="0"/>
              </a:rPr>
              <a:t>designing high performance </a:t>
            </a:r>
          </a:p>
          <a:p>
            <a:pPr marL="3175" lvl="0" indent="-3175">
              <a:spcBef>
                <a:spcPct val="0"/>
              </a:spcBef>
              <a:defRPr/>
            </a:pPr>
            <a:r>
              <a:rPr lang="en-US" sz="2200" dirty="0">
                <a:latin typeface="Arial" pitchFamily="34" charset="0"/>
                <a:cs typeface="Arial" pitchFamily="34" charset="0"/>
              </a:rPr>
              <a:t>commercial buildings.  Applies to </a:t>
            </a:r>
          </a:p>
          <a:p>
            <a:pPr marL="3175" lvl="0" indent="-3175">
              <a:spcBef>
                <a:spcPct val="0"/>
              </a:spcBef>
              <a:defRPr/>
            </a:pPr>
            <a:r>
              <a:rPr lang="en-US" sz="2200" dirty="0">
                <a:latin typeface="Arial" pitchFamily="34" charset="0"/>
                <a:cs typeface="Arial" pitchFamily="34" charset="0"/>
              </a:rPr>
              <a:t>new construction and major </a:t>
            </a:r>
          </a:p>
          <a:p>
            <a:pPr marL="3175" lvl="0" indent="-3175">
              <a:spcBef>
                <a:spcPct val="0"/>
              </a:spcBef>
              <a:defRPr/>
            </a:pPr>
            <a:r>
              <a:rPr lang="en-US" sz="2200" dirty="0">
                <a:latin typeface="Arial" pitchFamily="34" charset="0"/>
                <a:cs typeface="Arial" pitchFamily="34" charset="0"/>
              </a:rPr>
              <a:t>renovation projects in Fort Collins.</a:t>
            </a:r>
          </a:p>
        </p:txBody>
      </p:sp>
      <p:sp>
        <p:nvSpPr>
          <p:cNvPr id="12" name="Content Placeholder 6">
            <a:extLst>
              <a:ext uri="{FF2B5EF4-FFF2-40B4-BE49-F238E27FC236}">
                <a16:creationId xmlns:a16="http://schemas.microsoft.com/office/drawing/2014/main" id="{719AA734-1EF3-43FF-8BE5-386FF707384A}"/>
              </a:ext>
            </a:extLst>
          </p:cNvPr>
          <p:cNvSpPr txBox="1">
            <a:spLocks/>
          </p:cNvSpPr>
          <p:nvPr/>
        </p:nvSpPr>
        <p:spPr>
          <a:xfrm>
            <a:off x="2964448" y="1181987"/>
            <a:ext cx="6061271" cy="2598444"/>
          </a:xfrm>
          <a:prstGeom prst="rect">
            <a:avLst/>
          </a:prstGeom>
        </p:spPr>
        <p:txBody>
          <a:bodyPr vert="horz" lIns="91440" tIns="45720" rIns="91440" bIns="45720" rtlCol="0">
            <a:normAutofit/>
          </a:bodyPr>
          <a:lstStyle/>
          <a:p>
            <a:pPr marL="514350" marR="0" lvl="0" indent="-514350"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DB525"/>
                </a:solidFill>
                <a:effectLst/>
                <a:uLnTx/>
                <a:uFillTx/>
                <a:latin typeface="Arial" pitchFamily="34" charset="0"/>
                <a:cs typeface="Arial" pitchFamily="34" charset="0"/>
              </a:rPr>
              <a:t>Building Tune-Up</a:t>
            </a:r>
            <a:r>
              <a:rPr kumimoji="0" lang="en-US" sz="3200" b="1" i="0" u="none" strike="noStrike" kern="1200" cap="none" spc="0" normalizeH="0" noProof="0" dirty="0">
                <a:ln>
                  <a:noFill/>
                </a:ln>
                <a:solidFill>
                  <a:srgbClr val="FDB525"/>
                </a:solidFill>
                <a:effectLst/>
                <a:uLnTx/>
                <a:uFillTx/>
                <a:latin typeface="Arial" pitchFamily="34" charset="0"/>
                <a:cs typeface="Arial" pitchFamily="34" charset="0"/>
              </a:rPr>
              <a:t> Program</a:t>
            </a:r>
            <a:endParaRPr lang="en-US" sz="3200" b="1" dirty="0">
              <a:solidFill>
                <a:srgbClr val="FDB525"/>
              </a:solidFill>
              <a:latin typeface="Arial" pitchFamily="34" charset="0"/>
              <a:cs typeface="Arial" pitchFamily="34" charset="0"/>
            </a:endParaRPr>
          </a:p>
          <a:p>
            <a:pPr marL="3175" marR="0" lvl="0" indent="-3175" defTabSz="457200" rtl="0" eaLnBrk="1" fontAlgn="auto" latinLnBrk="0" hangingPunct="1">
              <a:lnSpc>
                <a:spcPct val="100000"/>
              </a:lnSpc>
              <a:spcBef>
                <a:spcPct val="0"/>
              </a:spcBef>
              <a:spcAft>
                <a:spcPts val="0"/>
              </a:spcAft>
              <a:buClrTx/>
              <a:buSzTx/>
              <a:buFontTx/>
              <a:buNone/>
              <a:tabLst/>
              <a:defRPr/>
            </a:pPr>
            <a:r>
              <a:rPr lang="en-US" sz="2200" dirty="0">
                <a:latin typeface="Arial" pitchFamily="34" charset="0"/>
                <a:cs typeface="Arial" pitchFamily="34" charset="0"/>
              </a:rPr>
              <a:t>Rebate is based on 100% of the cost of RCx study and implementation support and verification by RSP and customer commits $0.05 per sq ft for implementation of selected measures</a:t>
            </a:r>
            <a:r>
              <a:rPr lang="en-US" sz="2200" b="1" dirty="0">
                <a:latin typeface="Arial" pitchFamily="34" charset="0"/>
                <a:cs typeface="Arial" pitchFamily="34" charset="0"/>
              </a:rPr>
              <a:t>.</a:t>
            </a:r>
          </a:p>
        </p:txBody>
      </p:sp>
      <p:pic>
        <p:nvPicPr>
          <p:cNvPr id="13" name="Picture 2" descr="DeathtoStock_Wired6">
            <a:hlinkClick r:id="rId4"/>
            <a:extLst>
              <a:ext uri="{FF2B5EF4-FFF2-40B4-BE49-F238E27FC236}">
                <a16:creationId xmlns:a16="http://schemas.microsoft.com/office/drawing/2014/main" id="{A400E3C0-7D8C-4AC3-8FEE-AA9A099900DA}"/>
              </a:ext>
            </a:extLst>
          </p:cNvPr>
          <p:cNvPicPr>
            <a:picLocks noChangeAspect="1" noChangeArrowheads="1"/>
          </p:cNvPicPr>
          <p:nvPr/>
        </p:nvPicPr>
        <p:blipFill>
          <a:blip r:embed="rId5" cstate="print"/>
          <a:srcRect/>
          <a:stretch>
            <a:fillRect/>
          </a:stretch>
        </p:blipFill>
        <p:spPr bwMode="auto">
          <a:xfrm>
            <a:off x="243889" y="1371600"/>
            <a:ext cx="2472016" cy="1907783"/>
          </a:xfrm>
          <a:prstGeom prst="rect">
            <a:avLst/>
          </a:prstGeom>
          <a:noFill/>
        </p:spPr>
      </p:pic>
      <p:pic>
        <p:nvPicPr>
          <p:cNvPr id="14" name="Picture 4" descr="http://www.fcgov.com/utilities/img/site_specific/uploads/crop_innosphere.jpg">
            <a:extLst>
              <a:ext uri="{FF2B5EF4-FFF2-40B4-BE49-F238E27FC236}">
                <a16:creationId xmlns:a16="http://schemas.microsoft.com/office/drawing/2014/main" id="{3988EB37-0BC4-4E96-941E-9016BBBB510D}"/>
              </a:ext>
            </a:extLst>
          </p:cNvPr>
          <p:cNvPicPr>
            <a:picLocks noChangeAspect="1" noChangeArrowheads="1"/>
          </p:cNvPicPr>
          <p:nvPr/>
        </p:nvPicPr>
        <p:blipFill>
          <a:blip r:embed="rId6" cstate="print"/>
          <a:srcRect/>
          <a:stretch>
            <a:fillRect/>
          </a:stretch>
        </p:blipFill>
        <p:spPr bwMode="auto">
          <a:xfrm>
            <a:off x="4724400" y="4471892"/>
            <a:ext cx="4131322" cy="1371600"/>
          </a:xfrm>
          <a:prstGeom prst="rect">
            <a:avLst/>
          </a:prstGeom>
          <a:noFill/>
        </p:spPr>
      </p:pic>
    </p:spTree>
    <p:extLst>
      <p:ext uri="{BB962C8B-B14F-4D97-AF65-F5344CB8AC3E}">
        <p14:creationId xmlns:p14="http://schemas.microsoft.com/office/powerpoint/2010/main" val="3739298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070431-F52C-482A-A16C-E11EBB732165}"/>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7" name="TextBox 6">
            <a:extLst>
              <a:ext uri="{FF2B5EF4-FFF2-40B4-BE49-F238E27FC236}">
                <a16:creationId xmlns:a16="http://schemas.microsoft.com/office/drawing/2014/main" id="{AB5217F9-C7A9-4E1E-8A9D-33FA00D411F6}"/>
              </a:ext>
            </a:extLst>
          </p:cNvPr>
          <p:cNvSpPr txBox="1"/>
          <p:nvPr/>
        </p:nvSpPr>
        <p:spPr>
          <a:xfrm>
            <a:off x="657199" y="672288"/>
            <a:ext cx="8762999" cy="584775"/>
          </a:xfrm>
          <a:prstGeom prst="rect">
            <a:avLst/>
          </a:prstGeom>
          <a:noFill/>
        </p:spPr>
        <p:txBody>
          <a:bodyPr wrap="square" rtlCol="0">
            <a:spAutoFit/>
          </a:bodyPr>
          <a:lstStyle/>
          <a:p>
            <a:pPr>
              <a:spcBef>
                <a:spcPct val="0"/>
              </a:spcBef>
            </a:pPr>
            <a:r>
              <a:rPr lang="en-US" sz="3200" b="1" dirty="0">
                <a:solidFill>
                  <a:srgbClr val="00A6CE"/>
                </a:solidFill>
                <a:latin typeface="Arial" pitchFamily="34" charset="0"/>
                <a:cs typeface="Arial" pitchFamily="34" charset="0"/>
              </a:rPr>
              <a:t>Facility assessments </a:t>
            </a:r>
            <a:endParaRPr lang="en-US" sz="3200" b="1" dirty="0">
              <a:solidFill>
                <a:srgbClr val="00A6CE"/>
              </a:solidFill>
              <a:latin typeface="Arial" pitchFamily="34" charset="0"/>
              <a:ea typeface="+mj-ea"/>
              <a:cs typeface="Arial" pitchFamily="34" charset="0"/>
            </a:endParaRPr>
          </a:p>
        </p:txBody>
      </p:sp>
      <p:sp>
        <p:nvSpPr>
          <p:cNvPr id="8" name="TextBox 7">
            <a:extLst>
              <a:ext uri="{FF2B5EF4-FFF2-40B4-BE49-F238E27FC236}">
                <a16:creationId xmlns:a16="http://schemas.microsoft.com/office/drawing/2014/main" id="{16E92743-BB65-43F5-9AC9-2B0807A84CBF}"/>
              </a:ext>
            </a:extLst>
          </p:cNvPr>
          <p:cNvSpPr txBox="1"/>
          <p:nvPr/>
        </p:nvSpPr>
        <p:spPr>
          <a:xfrm>
            <a:off x="2745177" y="2459772"/>
            <a:ext cx="6246422" cy="4093428"/>
          </a:xfrm>
          <a:prstGeom prst="rect">
            <a:avLst/>
          </a:prstGeom>
          <a:noFill/>
        </p:spPr>
        <p:txBody>
          <a:bodyPr wrap="square" rtlCol="0">
            <a:spAutoFit/>
          </a:bodyPr>
          <a:lstStyle/>
          <a:p>
            <a:pPr marL="342900" indent="-342900">
              <a:buFont typeface="Wingdings" pitchFamily="2" charset="2"/>
              <a:buChar char="§"/>
            </a:pPr>
            <a:r>
              <a:rPr lang="en-US" sz="2400" dirty="0">
                <a:latin typeface="Arial" pitchFamily="34" charset="0"/>
                <a:cs typeface="Arial" pitchFamily="34" charset="0"/>
              </a:rPr>
              <a:t>Provides an efficiency plan </a:t>
            </a:r>
          </a:p>
          <a:p>
            <a:pPr marL="800100" lvl="1" indent="-342900">
              <a:buFont typeface="Wingdings" pitchFamily="2" charset="2"/>
              <a:buChar char="ü"/>
            </a:pPr>
            <a:r>
              <a:rPr lang="en-US" sz="2400" dirty="0">
                <a:latin typeface="Arial" pitchFamily="34" charset="0"/>
                <a:cs typeface="Arial" pitchFamily="34" charset="0"/>
              </a:rPr>
              <a:t>Current utility usage analysis</a:t>
            </a:r>
          </a:p>
          <a:p>
            <a:pPr marL="800100" lvl="1" indent="-342900">
              <a:buFont typeface="Wingdings" pitchFamily="2" charset="2"/>
              <a:buChar char="ü"/>
            </a:pPr>
            <a:r>
              <a:rPr lang="en-US" sz="2400" dirty="0">
                <a:latin typeface="Arial" pitchFamily="34" charset="0"/>
                <a:cs typeface="Arial" pitchFamily="34" charset="0"/>
              </a:rPr>
              <a:t>Benchmarking</a:t>
            </a:r>
          </a:p>
          <a:p>
            <a:pPr marL="800100" lvl="1" indent="-342900">
              <a:buFont typeface="Wingdings" pitchFamily="2" charset="2"/>
              <a:buChar char="ü"/>
            </a:pPr>
            <a:r>
              <a:rPr lang="en-US" sz="2400" dirty="0">
                <a:latin typeface="Arial" pitchFamily="34" charset="0"/>
                <a:cs typeface="Arial" pitchFamily="34" charset="0"/>
              </a:rPr>
              <a:t>Opportunities specific to your facility</a:t>
            </a:r>
          </a:p>
          <a:p>
            <a:pPr marL="800100" lvl="1" indent="-342900">
              <a:buFont typeface="Wingdings" pitchFamily="2" charset="2"/>
              <a:buChar char="ü"/>
            </a:pPr>
            <a:r>
              <a:rPr lang="en-US" sz="2400" dirty="0">
                <a:latin typeface="Arial" pitchFamily="34" charset="0"/>
                <a:cs typeface="Arial" pitchFamily="34" charset="0"/>
              </a:rPr>
              <a:t>Cost and savings information, including rebates</a:t>
            </a:r>
          </a:p>
          <a:p>
            <a:pPr marL="342900" indent="-342900">
              <a:buFont typeface="Wingdings" pitchFamily="2" charset="2"/>
              <a:buChar char="§"/>
            </a:pPr>
            <a:endParaRPr lang="en-US" sz="10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Connects you to our technical resources</a:t>
            </a:r>
          </a:p>
          <a:p>
            <a:pPr marL="342900" indent="-342900">
              <a:buFont typeface="Wingdings" pitchFamily="2" charset="2"/>
              <a:buChar char="§"/>
            </a:pPr>
            <a:endParaRPr lang="en-US" sz="1000" dirty="0">
              <a:latin typeface="Arial" pitchFamily="34" charset="0"/>
              <a:cs typeface="Arial" pitchFamily="34" charset="0"/>
            </a:endParaRPr>
          </a:p>
          <a:p>
            <a:pPr>
              <a:buClr>
                <a:srgbClr val="FF0000"/>
              </a:buClr>
            </a:pPr>
            <a:endParaRPr lang="en-US" sz="2400" dirty="0">
              <a:latin typeface="Arial" pitchFamily="34" charset="0"/>
              <a:cs typeface="Arial" pitchFamily="34" charset="0"/>
            </a:endParaRPr>
          </a:p>
          <a:p>
            <a:pPr marL="342900" indent="-342900">
              <a:buClr>
                <a:srgbClr val="FF0000"/>
              </a:buClr>
            </a:pPr>
            <a:endParaRPr lang="en-US" sz="2400" b="1" dirty="0"/>
          </a:p>
          <a:p>
            <a:endParaRPr lang="en-US" sz="2400" dirty="0"/>
          </a:p>
        </p:txBody>
      </p:sp>
      <p:pic>
        <p:nvPicPr>
          <p:cNvPr id="9" name="Picture 8" descr="Man in Hard Hat.png">
            <a:extLst>
              <a:ext uri="{FF2B5EF4-FFF2-40B4-BE49-F238E27FC236}">
                <a16:creationId xmlns:a16="http://schemas.microsoft.com/office/drawing/2014/main" id="{AEEB3E06-8DA8-448E-8933-E3DC03E0E087}"/>
              </a:ext>
            </a:extLst>
          </p:cNvPr>
          <p:cNvPicPr>
            <a:picLocks noChangeAspect="1"/>
          </p:cNvPicPr>
          <p:nvPr/>
        </p:nvPicPr>
        <p:blipFill>
          <a:blip r:embed="rId4" cstate="print"/>
          <a:stretch>
            <a:fillRect/>
          </a:stretch>
        </p:blipFill>
        <p:spPr>
          <a:xfrm>
            <a:off x="0" y="1255243"/>
            <a:ext cx="3590872" cy="5406481"/>
          </a:xfrm>
          <a:prstGeom prst="rect">
            <a:avLst/>
          </a:prstGeom>
        </p:spPr>
      </p:pic>
      <p:sp>
        <p:nvSpPr>
          <p:cNvPr id="11" name="TextBox 10">
            <a:extLst>
              <a:ext uri="{FF2B5EF4-FFF2-40B4-BE49-F238E27FC236}">
                <a16:creationId xmlns:a16="http://schemas.microsoft.com/office/drawing/2014/main" id="{C4EF2326-766C-4A66-AB66-8E1891824A84}"/>
              </a:ext>
            </a:extLst>
          </p:cNvPr>
          <p:cNvSpPr txBox="1"/>
          <p:nvPr/>
        </p:nvSpPr>
        <p:spPr>
          <a:xfrm>
            <a:off x="2745177" y="1828830"/>
            <a:ext cx="6246422" cy="1261884"/>
          </a:xfrm>
          <a:prstGeom prst="rect">
            <a:avLst/>
          </a:prstGeom>
          <a:noFill/>
        </p:spPr>
        <p:txBody>
          <a:bodyPr wrap="square" rtlCol="0">
            <a:spAutoFit/>
          </a:bodyPr>
          <a:lstStyle/>
          <a:p>
            <a:pPr>
              <a:buClr>
                <a:srgbClr val="FF0000"/>
              </a:buClr>
            </a:pPr>
            <a:r>
              <a:rPr lang="en-US" sz="2800" b="1" dirty="0">
                <a:solidFill>
                  <a:srgbClr val="00A6CE"/>
                </a:solidFill>
                <a:latin typeface="Arial" pitchFamily="34" charset="0"/>
                <a:cs typeface="Arial" pitchFamily="34" charset="0"/>
              </a:rPr>
              <a:t>Benefits</a:t>
            </a:r>
          </a:p>
          <a:p>
            <a:pPr marL="342900" indent="-342900">
              <a:buClr>
                <a:srgbClr val="FF0000"/>
              </a:buClr>
            </a:pPr>
            <a:endParaRPr lang="en-US" sz="2400" b="1" dirty="0"/>
          </a:p>
          <a:p>
            <a:endParaRPr lang="en-US" sz="2400" dirty="0"/>
          </a:p>
        </p:txBody>
      </p:sp>
    </p:spTree>
    <p:extLst>
      <p:ext uri="{BB962C8B-B14F-4D97-AF65-F5344CB8AC3E}">
        <p14:creationId xmlns:p14="http://schemas.microsoft.com/office/powerpoint/2010/main" val="238536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070431-F52C-482A-A16C-E11EBB732165}"/>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7" name="TextBox 6">
            <a:extLst>
              <a:ext uri="{FF2B5EF4-FFF2-40B4-BE49-F238E27FC236}">
                <a16:creationId xmlns:a16="http://schemas.microsoft.com/office/drawing/2014/main" id="{AB5217F9-C7A9-4E1E-8A9D-33FA00D411F6}"/>
              </a:ext>
            </a:extLst>
          </p:cNvPr>
          <p:cNvSpPr txBox="1"/>
          <p:nvPr/>
        </p:nvSpPr>
        <p:spPr>
          <a:xfrm>
            <a:off x="687003" y="1201498"/>
            <a:ext cx="8762999" cy="584775"/>
          </a:xfrm>
          <a:prstGeom prst="rect">
            <a:avLst/>
          </a:prstGeom>
          <a:noFill/>
        </p:spPr>
        <p:txBody>
          <a:bodyPr wrap="square" rtlCol="0">
            <a:spAutoFit/>
          </a:bodyPr>
          <a:lstStyle/>
          <a:p>
            <a:pPr>
              <a:spcBef>
                <a:spcPct val="0"/>
              </a:spcBef>
            </a:pPr>
            <a:r>
              <a:rPr lang="en-US" sz="3200" b="1" dirty="0">
                <a:solidFill>
                  <a:srgbClr val="00A6CE"/>
                </a:solidFill>
                <a:latin typeface="Arial" pitchFamily="34" charset="0"/>
                <a:ea typeface="+mj-ea"/>
                <a:cs typeface="Arial" pitchFamily="34" charset="0"/>
              </a:rPr>
              <a:t>Energy advising</a:t>
            </a:r>
          </a:p>
        </p:txBody>
      </p:sp>
      <p:sp>
        <p:nvSpPr>
          <p:cNvPr id="8" name="TextBox 7">
            <a:extLst>
              <a:ext uri="{FF2B5EF4-FFF2-40B4-BE49-F238E27FC236}">
                <a16:creationId xmlns:a16="http://schemas.microsoft.com/office/drawing/2014/main" id="{51B61ECE-5ED4-4351-992B-F26FE1012675}"/>
              </a:ext>
            </a:extLst>
          </p:cNvPr>
          <p:cNvSpPr txBox="1"/>
          <p:nvPr/>
        </p:nvSpPr>
        <p:spPr>
          <a:xfrm>
            <a:off x="687003" y="1899342"/>
            <a:ext cx="5285172" cy="3570208"/>
          </a:xfrm>
          <a:prstGeom prst="rect">
            <a:avLst/>
          </a:prstGeom>
          <a:noFill/>
        </p:spPr>
        <p:txBody>
          <a:bodyPr wrap="square" rtlCol="0">
            <a:spAutoFit/>
          </a:bodyPr>
          <a:lstStyle/>
          <a:p>
            <a:endParaRPr lang="en-US" sz="24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Quality assurance for the customer, contractor and program</a:t>
            </a:r>
          </a:p>
          <a:p>
            <a:pPr marL="342900" indent="-342900">
              <a:buFont typeface="Wingdings" pitchFamily="2" charset="2"/>
              <a:buChar char="§"/>
            </a:pPr>
            <a:endParaRPr lang="en-US" sz="24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Connects you to our technical resources</a:t>
            </a:r>
          </a:p>
          <a:p>
            <a:pPr marL="342900" indent="-342900">
              <a:buFont typeface="Wingdings" pitchFamily="2" charset="2"/>
              <a:buChar char="§"/>
            </a:pPr>
            <a:endParaRPr lang="en-US" sz="1000" dirty="0">
              <a:latin typeface="Arial" pitchFamily="34" charset="0"/>
              <a:cs typeface="Arial" pitchFamily="34" charset="0"/>
            </a:endParaRPr>
          </a:p>
          <a:p>
            <a:pPr marL="342900" indent="-342900">
              <a:buClr>
                <a:srgbClr val="FF0000"/>
              </a:buClr>
              <a:buFont typeface="Wingdings" panose="05000000000000000000" pitchFamily="2" charset="2"/>
              <a:buChar char="q"/>
            </a:pPr>
            <a:endParaRPr lang="en-US" sz="2400" dirty="0">
              <a:latin typeface="Arial" pitchFamily="34" charset="0"/>
              <a:cs typeface="Arial" pitchFamily="34" charset="0"/>
            </a:endParaRPr>
          </a:p>
          <a:p>
            <a:pPr marL="342900" indent="-342900">
              <a:buClr>
                <a:srgbClr val="FF0000"/>
              </a:buClr>
            </a:pPr>
            <a:endParaRPr lang="en-US" sz="2400" b="1" dirty="0"/>
          </a:p>
          <a:p>
            <a:endParaRPr lang="en-US" sz="2400" dirty="0"/>
          </a:p>
        </p:txBody>
      </p:sp>
      <p:pic>
        <p:nvPicPr>
          <p:cNvPr id="9" name="Picture 8">
            <a:extLst>
              <a:ext uri="{FF2B5EF4-FFF2-40B4-BE49-F238E27FC236}">
                <a16:creationId xmlns:a16="http://schemas.microsoft.com/office/drawing/2014/main" id="{068A8066-00F1-4A2B-8371-E54916025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653" y="1581756"/>
            <a:ext cx="2465896" cy="3694487"/>
          </a:xfrm>
          <a:prstGeom prst="rect">
            <a:avLst/>
          </a:prstGeom>
        </p:spPr>
      </p:pic>
    </p:spTree>
    <p:extLst>
      <p:ext uri="{BB962C8B-B14F-4D97-AF65-F5344CB8AC3E}">
        <p14:creationId xmlns:p14="http://schemas.microsoft.com/office/powerpoint/2010/main" val="1090446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070431-F52C-482A-A16C-E11EBB732165}"/>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7" name="TextBox 6">
            <a:extLst>
              <a:ext uri="{FF2B5EF4-FFF2-40B4-BE49-F238E27FC236}">
                <a16:creationId xmlns:a16="http://schemas.microsoft.com/office/drawing/2014/main" id="{AB5217F9-C7A9-4E1E-8A9D-33FA00D411F6}"/>
              </a:ext>
            </a:extLst>
          </p:cNvPr>
          <p:cNvSpPr txBox="1"/>
          <p:nvPr/>
        </p:nvSpPr>
        <p:spPr>
          <a:xfrm>
            <a:off x="687003" y="456063"/>
            <a:ext cx="8762999" cy="584775"/>
          </a:xfrm>
          <a:prstGeom prst="rect">
            <a:avLst/>
          </a:prstGeom>
          <a:noFill/>
        </p:spPr>
        <p:txBody>
          <a:bodyPr wrap="square" rtlCol="0">
            <a:spAutoFit/>
          </a:bodyPr>
          <a:lstStyle/>
          <a:p>
            <a:pPr>
              <a:spcBef>
                <a:spcPct val="0"/>
              </a:spcBef>
            </a:pPr>
            <a:r>
              <a:rPr lang="en-US" sz="3200" b="1" dirty="0">
                <a:solidFill>
                  <a:srgbClr val="00A6CE"/>
                </a:solidFill>
                <a:latin typeface="Arial" pitchFamily="34" charset="0"/>
                <a:ea typeface="+mj-ea"/>
                <a:cs typeface="Arial" pitchFamily="34" charset="0"/>
              </a:rPr>
              <a:t>Program and project support</a:t>
            </a:r>
          </a:p>
        </p:txBody>
      </p:sp>
      <p:sp>
        <p:nvSpPr>
          <p:cNvPr id="8" name="TextBox 7">
            <a:extLst>
              <a:ext uri="{FF2B5EF4-FFF2-40B4-BE49-F238E27FC236}">
                <a16:creationId xmlns:a16="http://schemas.microsoft.com/office/drawing/2014/main" id="{51B61ECE-5ED4-4351-992B-F26FE1012675}"/>
              </a:ext>
            </a:extLst>
          </p:cNvPr>
          <p:cNvSpPr txBox="1"/>
          <p:nvPr/>
        </p:nvSpPr>
        <p:spPr>
          <a:xfrm>
            <a:off x="687003" y="1173786"/>
            <a:ext cx="5285172" cy="6155531"/>
          </a:xfrm>
          <a:prstGeom prst="rect">
            <a:avLst/>
          </a:prstGeom>
          <a:noFill/>
        </p:spPr>
        <p:txBody>
          <a:bodyPr wrap="square" rtlCol="0">
            <a:spAutoFit/>
          </a:bodyPr>
          <a:lstStyle/>
          <a:p>
            <a:pPr marL="342900" indent="-342900">
              <a:buFont typeface="Wingdings" pitchFamily="2" charset="2"/>
              <a:buChar char="§"/>
            </a:pPr>
            <a:r>
              <a:rPr lang="en-US" sz="2400" dirty="0">
                <a:latin typeface="Arial" pitchFamily="34" charset="0"/>
                <a:cs typeface="Arial" pitchFamily="34" charset="0"/>
              </a:rPr>
              <a:t>Efficiency Works team member available during normal business hours via phone or email</a:t>
            </a:r>
          </a:p>
          <a:p>
            <a:pPr marL="342900" indent="-342900">
              <a:buFont typeface="Wingdings" pitchFamily="2" charset="2"/>
              <a:buChar char="§"/>
            </a:pPr>
            <a:endParaRPr lang="en-US" sz="24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Available to help review bids, applications, and products</a:t>
            </a:r>
          </a:p>
          <a:p>
            <a:pPr marL="342900" indent="-342900">
              <a:buFont typeface="Wingdings" pitchFamily="2" charset="2"/>
              <a:buChar char="§"/>
            </a:pPr>
            <a:endParaRPr lang="en-US" sz="24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Strive for 1-2 business day turn around on emails and less on phone calls</a:t>
            </a:r>
          </a:p>
          <a:p>
            <a:pPr marL="342900" indent="-342900">
              <a:buFont typeface="Wingdings" pitchFamily="2" charset="2"/>
              <a:buChar char="§"/>
            </a:pPr>
            <a:endParaRPr lang="en-US" sz="2400" dirty="0">
              <a:latin typeface="Arial" pitchFamily="34" charset="0"/>
              <a:cs typeface="Arial" pitchFamily="34" charset="0"/>
            </a:endParaRPr>
          </a:p>
          <a:p>
            <a:pPr marL="342900" indent="-342900">
              <a:buFont typeface="Wingdings" pitchFamily="2" charset="2"/>
              <a:buChar char="§"/>
            </a:pPr>
            <a:r>
              <a:rPr lang="en-US" sz="2400" dirty="0">
                <a:latin typeface="Arial" pitchFamily="34" charset="0"/>
                <a:cs typeface="Arial" pitchFamily="34" charset="0"/>
              </a:rPr>
              <a:t>Small team, so we can get to know people and their projects</a:t>
            </a:r>
          </a:p>
          <a:p>
            <a:pPr marL="342900" indent="-342900">
              <a:buFont typeface="Wingdings" pitchFamily="2" charset="2"/>
              <a:buChar char="§"/>
            </a:pPr>
            <a:endParaRPr lang="en-US" sz="1000" dirty="0">
              <a:latin typeface="Arial" pitchFamily="34" charset="0"/>
              <a:cs typeface="Arial" pitchFamily="34" charset="0"/>
            </a:endParaRPr>
          </a:p>
          <a:p>
            <a:pPr marL="342900" indent="-342900">
              <a:buClr>
                <a:srgbClr val="FF0000"/>
              </a:buClr>
              <a:buFont typeface="Wingdings" panose="05000000000000000000" pitchFamily="2" charset="2"/>
              <a:buChar char="q"/>
            </a:pPr>
            <a:endParaRPr lang="en-US" sz="2400" dirty="0">
              <a:latin typeface="Arial" pitchFamily="34" charset="0"/>
              <a:cs typeface="Arial" pitchFamily="34" charset="0"/>
            </a:endParaRPr>
          </a:p>
          <a:p>
            <a:pPr marL="342900" indent="-342900">
              <a:buClr>
                <a:srgbClr val="FF0000"/>
              </a:buClr>
            </a:pPr>
            <a:endParaRPr lang="en-US" sz="2400" b="1" dirty="0"/>
          </a:p>
          <a:p>
            <a:endParaRPr lang="en-US" sz="2400" dirty="0"/>
          </a:p>
        </p:txBody>
      </p:sp>
      <p:pic>
        <p:nvPicPr>
          <p:cNvPr id="2" name="Picture 1">
            <a:extLst>
              <a:ext uri="{FF2B5EF4-FFF2-40B4-BE49-F238E27FC236}">
                <a16:creationId xmlns:a16="http://schemas.microsoft.com/office/drawing/2014/main" id="{F64DD65A-FD85-467A-8CB8-A561DC60D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336" y1="16797" x2="44336" y2="16797"/>
                        <a14:foregroundMark x1="59082" y1="47852" x2="59082" y2="47852"/>
                        <a14:foregroundMark x1="74805" y1="33398" x2="74805" y2="33398"/>
                        <a14:foregroundMark x1="78125" y1="31543" x2="78125" y2="31543"/>
                        <a14:foregroundMark x1="78125" y1="31250" x2="78125" y2="31250"/>
                        <a14:foregroundMark x1="34473" y1="43262" x2="34473" y2="43262"/>
                        <a14:foregroundMark x1="35742" y1="45117" x2="35742" y2="45117"/>
                        <a14:foregroundMark x1="36328" y1="46582" x2="36621" y2="47559"/>
                        <a14:foregroundMark x1="37891" y1="48730" x2="38770" y2="49414"/>
                        <a14:foregroundMark x1="41895" y1="50879" x2="41895" y2="50879"/>
                        <a14:foregroundMark x1="43066" y1="52148" x2="43066" y2="52148"/>
                        <a14:foregroundMark x1="55664" y1="53711" x2="55664" y2="53711"/>
                        <a14:foregroundMark x1="55664" y1="53711" x2="55664" y2="53711"/>
                        <a14:foregroundMark x1="55664" y1="53711" x2="55664" y2="53711"/>
                        <a14:foregroundMark x1="55664" y1="53711" x2="55664" y2="53711"/>
                        <a14:foregroundMark x1="68359" y1="43262" x2="68359" y2="43262"/>
                        <a14:foregroundMark x1="68359" y1="43262" x2="68359" y2="43262"/>
                        <a14:foregroundMark x1="68359" y1="43262" x2="68359" y2="43262"/>
                        <a14:foregroundMark x1="77246" y1="35254" x2="77246" y2="35254"/>
                        <a14:foregroundMark x1="77246" y1="35254" x2="77246" y2="35254"/>
                        <a14:foregroundMark x1="60938" y1="21094" x2="60938" y2="21094"/>
                        <a14:foregroundMark x1="60938" y1="21094" x2="60938" y2="21094"/>
                        <a14:foregroundMark x1="40625" y1="18262" x2="40625" y2="18262"/>
                        <a14:foregroundMark x1="40625" y1="18262" x2="40625" y2="18262"/>
                        <a14:foregroundMark x1="40625" y1="18262" x2="40625" y2="18262"/>
                        <a14:foregroundMark x1="40625" y1="18262" x2="40625" y2="18262"/>
                        <a14:foregroundMark x1="40625" y1="18262" x2="40625" y2="18262"/>
                        <a14:foregroundMark x1="40625" y1="18262" x2="40625" y2="18262"/>
                        <a14:foregroundMark x1="59375" y1="17383" x2="59375" y2="17383"/>
                        <a14:foregroundMark x1="59375" y1="17383" x2="59375" y2="17383"/>
                        <a14:foregroundMark x1="59375" y1="17383" x2="59375" y2="17383"/>
                        <a14:foregroundMark x1="63672" y1="48438" x2="63672" y2="48438"/>
                        <a14:foregroundMark x1="63672" y1="48438" x2="63672" y2="48438"/>
                        <a14:foregroundMark x1="63672" y1="48438" x2="63672" y2="48438"/>
                        <a14:foregroundMark x1="67090" y1="42285" x2="67090" y2="42285"/>
                        <a14:foregroundMark x1="67090" y1="42285" x2="67090" y2="42285"/>
                        <a14:foregroundMark x1="23047" y1="24414" x2="23047" y2="24414"/>
                        <a14:foregroundMark x1="23047" y1="24414" x2="23047" y2="24414"/>
                        <a14:foregroundMark x1="23047" y1="24414" x2="23047" y2="24414"/>
                        <a14:foregroundMark x1="22754" y1="24414" x2="22754" y2="24414"/>
                        <a14:foregroundMark x1="22754" y1="24414" x2="22754" y2="24414"/>
                        <a14:foregroundMark x1="22754" y1="24414" x2="22754" y2="24414"/>
                        <a14:foregroundMark x1="40039" y1="19238" x2="40039" y2="19238"/>
                        <a14:foregroundMark x1="40039" y1="19238" x2="40039" y2="19238"/>
                        <a14:foregroundMark x1="43359" y1="18262" x2="44629" y2="18262"/>
                        <a14:foregroundMark x1="46191" y1="17383" x2="46191" y2="17383"/>
                        <a14:foregroundMark x1="21582" y1="46582" x2="23047" y2="61621"/>
                        <a14:foregroundMark x1="23047" y1="61621" x2="23730" y2="62012"/>
                        <a14:foregroundMark x1="36914" y1="78027" x2="44922" y2="85059"/>
                        <a14:foregroundMark x1="59375" y1="79492" x2="69824" y2="65527"/>
                        <a14:foregroundMark x1="69824" y1="65527" x2="71387" y2="59863"/>
                        <a14:foregroundMark x1="76953" y1="30664" x2="50781" y2="54297"/>
                        <a14:foregroundMark x1="35742" y1="46582" x2="49219" y2="60156"/>
                      </a14:backgroundRemoval>
                    </a14:imgEffect>
                  </a14:imgLayer>
                </a14:imgProps>
              </a:ext>
            </a:extLst>
          </a:blip>
          <a:stretch>
            <a:fillRect/>
          </a:stretch>
        </p:blipFill>
        <p:spPr>
          <a:xfrm>
            <a:off x="5513773" y="1694849"/>
            <a:ext cx="3468302" cy="3468302"/>
          </a:xfrm>
          <a:prstGeom prst="rect">
            <a:avLst/>
          </a:prstGeom>
        </p:spPr>
      </p:pic>
    </p:spTree>
    <p:extLst>
      <p:ext uri="{BB962C8B-B14F-4D97-AF65-F5344CB8AC3E}">
        <p14:creationId xmlns:p14="http://schemas.microsoft.com/office/powerpoint/2010/main" val="3119891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243012" y="2214562"/>
            <a:ext cx="7143750" cy="676275"/>
          </a:xfrm>
        </p:spPr>
        <p:txBody>
          <a:bodyPr>
            <a:normAutofit fontScale="90000"/>
          </a:bodyPr>
          <a:lstStyle/>
          <a:p>
            <a:r>
              <a:rPr lang="en-US" sz="4000" b="1" dirty="0">
                <a:solidFill>
                  <a:srgbClr val="00A6CE"/>
                </a:solidFill>
                <a:latin typeface="Arial" pitchFamily="34" charset="0"/>
                <a:cs typeface="Arial" pitchFamily="34" charset="0"/>
              </a:rPr>
              <a:t>Efficiency Works Business:</a:t>
            </a:r>
            <a:endParaRPr lang="en-US" sz="4000" b="1" dirty="0"/>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3017260" y="3231933"/>
            <a:ext cx="3109479" cy="4351339"/>
          </a:xfrm>
        </p:spPr>
        <p:txBody>
          <a:bodyPr/>
          <a:lstStyle/>
          <a:p>
            <a:pPr marL="170256" indent="0">
              <a:buNone/>
            </a:pPr>
            <a:r>
              <a:rPr lang="en-US" sz="3600" dirty="0">
                <a:solidFill>
                  <a:srgbClr val="FDB525"/>
                </a:solidFill>
                <a:latin typeface="Arial" panose="020B0604020202020204" pitchFamily="34" charset="0"/>
                <a:cs typeface="Arial" panose="020B0604020202020204" pitchFamily="34" charset="0"/>
              </a:rPr>
              <a:t>2019 rebates</a:t>
            </a: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894729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505368" y="495506"/>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pic>
        <p:nvPicPr>
          <p:cNvPr id="7" name="Picture 6">
            <a:extLst>
              <a:ext uri="{FF2B5EF4-FFF2-40B4-BE49-F238E27FC236}">
                <a16:creationId xmlns:a16="http://schemas.microsoft.com/office/drawing/2014/main" id="{C9BF4FED-1EB2-4A9B-93D0-06D27D0FF709}"/>
              </a:ext>
            </a:extLst>
          </p:cNvPr>
          <p:cNvPicPr>
            <a:picLocks noChangeAspect="1"/>
          </p:cNvPicPr>
          <p:nvPr/>
        </p:nvPicPr>
        <p:blipFill rotWithShape="1">
          <a:blip r:embed="rId4"/>
          <a:srcRect l="1282" t="3748" r="1443" b="3748"/>
          <a:stretch/>
        </p:blipFill>
        <p:spPr>
          <a:xfrm>
            <a:off x="505368" y="1790883"/>
            <a:ext cx="8133263" cy="392453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327314" y="1298089"/>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Lighting:</a:t>
            </a:r>
            <a:endParaRPr lang="en-US" dirty="0">
              <a:solidFill>
                <a:srgbClr val="FDB525"/>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02314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371600" y="1038221"/>
            <a:ext cx="7143750" cy="802583"/>
          </a:xfrm>
        </p:spPr>
        <p:txBody>
          <a:bodyPr>
            <a:normAutofit/>
          </a:bodyPr>
          <a:lstStyle/>
          <a:p>
            <a:r>
              <a:rPr lang="en-US" sz="3200" b="1" dirty="0"/>
              <a:t>2019 rebates</a:t>
            </a:r>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1371598" y="1955320"/>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Lighting: new LED fixtures</a:t>
            </a:r>
          </a:p>
          <a:p>
            <a:pPr marL="0" indent="0">
              <a:buNone/>
            </a:pPr>
            <a:endParaRPr lang="en-US" dirty="0">
              <a:solidFill>
                <a:srgbClr val="FDB525"/>
              </a:solidFill>
              <a:latin typeface="Arial" panose="020B0604020202020204" pitchFamily="34" charset="0"/>
              <a:cs typeface="Arial" panose="020B0604020202020204" pitchFamily="34" charset="0"/>
            </a:endParaRPr>
          </a:p>
          <a:p>
            <a:endParaRPr lang="en-US" dirty="0"/>
          </a:p>
        </p:txBody>
      </p:sp>
      <p:graphicFrame>
        <p:nvGraphicFramePr>
          <p:cNvPr id="5" name="Table 4">
            <a:extLst>
              <a:ext uri="{FF2B5EF4-FFF2-40B4-BE49-F238E27FC236}">
                <a16:creationId xmlns:a16="http://schemas.microsoft.com/office/drawing/2014/main" id="{748EF93B-A6DC-429C-B0E7-71AD3FE035F1}"/>
              </a:ext>
            </a:extLst>
          </p:cNvPr>
          <p:cNvGraphicFramePr>
            <a:graphicFrameLocks noGrp="1"/>
          </p:cNvGraphicFramePr>
          <p:nvPr>
            <p:extLst>
              <p:ext uri="{D42A27DB-BD31-4B8C-83A1-F6EECF244321}">
                <p14:modId xmlns:p14="http://schemas.microsoft.com/office/powerpoint/2010/main" val="367308442"/>
              </p:ext>
            </p:extLst>
          </p:nvPr>
        </p:nvGraphicFramePr>
        <p:xfrm>
          <a:off x="1651250" y="2402488"/>
          <a:ext cx="5686144" cy="2246792"/>
        </p:xfrm>
        <a:graphic>
          <a:graphicData uri="http://schemas.openxmlformats.org/drawingml/2006/table">
            <a:tbl>
              <a:tblPr/>
              <a:tblGrid>
                <a:gridCol w="2210216">
                  <a:extLst>
                    <a:ext uri="{9D8B030D-6E8A-4147-A177-3AD203B41FA5}">
                      <a16:colId xmlns:a16="http://schemas.microsoft.com/office/drawing/2014/main" val="529662395"/>
                    </a:ext>
                  </a:extLst>
                </a:gridCol>
                <a:gridCol w="1737964">
                  <a:extLst>
                    <a:ext uri="{9D8B030D-6E8A-4147-A177-3AD203B41FA5}">
                      <a16:colId xmlns:a16="http://schemas.microsoft.com/office/drawing/2014/main" val="2726472067"/>
                    </a:ext>
                  </a:extLst>
                </a:gridCol>
                <a:gridCol w="1737964">
                  <a:extLst>
                    <a:ext uri="{9D8B030D-6E8A-4147-A177-3AD203B41FA5}">
                      <a16:colId xmlns:a16="http://schemas.microsoft.com/office/drawing/2014/main" val="3511404773"/>
                    </a:ext>
                  </a:extLst>
                </a:gridCol>
              </a:tblGrid>
              <a:tr h="77324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200" b="1" dirty="0">
                          <a:solidFill>
                            <a:srgbClr val="FFFFFF"/>
                          </a:solidFill>
                          <a:latin typeface="+mn-lt"/>
                          <a:ea typeface="Times New Roman"/>
                          <a:cs typeface="Arial" panose="020B0604020202020204" pitchFamily="34" charset="0"/>
                        </a:rPr>
                        <a:t>Upgrade type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200" b="1" dirty="0">
                          <a:solidFill>
                            <a:srgbClr val="FFFFFF"/>
                          </a:solidFill>
                          <a:latin typeface="+mn-lt"/>
                          <a:ea typeface="Times New Roman"/>
                          <a:cs typeface="Arial" panose="020B0604020202020204" pitchFamily="34" charset="0"/>
                        </a:rPr>
                        <a:t>Rebate amount</a:t>
                      </a:r>
                    </a:p>
                    <a:p>
                      <a:pPr marL="0" marR="0" algn="ctr">
                        <a:lnSpc>
                          <a:spcPct val="115000"/>
                        </a:lnSpc>
                        <a:spcBef>
                          <a:spcPts val="0"/>
                        </a:spcBef>
                        <a:spcAft>
                          <a:spcPts val="0"/>
                        </a:spcAft>
                      </a:pPr>
                      <a:r>
                        <a:rPr lang="en-US" sz="1200" b="1" dirty="0">
                          <a:solidFill>
                            <a:srgbClr val="FFFFFF"/>
                          </a:solidFill>
                          <a:latin typeface="+mn-lt"/>
                          <a:ea typeface="Times New Roman"/>
                          <a:cs typeface="Arial" panose="020B0604020202020204" pitchFamily="34" charset="0"/>
                        </a:rPr>
                        <a:t>$/watt reduced </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200" b="1" dirty="0">
                          <a:solidFill>
                            <a:srgbClr val="FFFFFF"/>
                          </a:solidFill>
                          <a:latin typeface="+mn-lt"/>
                          <a:ea typeface="Times New Roman"/>
                          <a:cs typeface="Times New Roman"/>
                        </a:rPr>
                        <a:t>New rebate amount with 25% bonus rebate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2479690"/>
                  </a:ext>
                </a:extLst>
              </a:tr>
              <a:tr h="531761">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LED fixture </a:t>
                      </a:r>
                    </a:p>
                    <a:p>
                      <a:pPr marL="0" marR="0" algn="l">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(fluorescent replacement)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$1.25</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15000"/>
                        </a:lnSpc>
                        <a:spcBef>
                          <a:spcPts val="0"/>
                        </a:spcBef>
                        <a:spcAft>
                          <a:spcPts val="0"/>
                        </a:spcAft>
                      </a:pPr>
                      <a:r>
                        <a:rPr lang="en-US" sz="1200" dirty="0">
                          <a:solidFill>
                            <a:srgbClr val="000000"/>
                          </a:solidFill>
                          <a:latin typeface="+mn-lt"/>
                          <a:ea typeface="Times New Roman"/>
                          <a:cs typeface="Times New Roman"/>
                        </a:rPr>
                        <a:t>$1.56</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88251991"/>
                  </a:ext>
                </a:extLst>
              </a:tr>
              <a:tr h="80567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LED fixture </a:t>
                      </a:r>
                    </a:p>
                    <a:p>
                      <a:pPr marL="0" marR="0" algn="l">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(HID or incandescent replacement)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200" dirty="0">
                          <a:solidFill>
                            <a:srgbClr val="000000"/>
                          </a:solidFill>
                          <a:latin typeface="+mn-lt"/>
                          <a:ea typeface="Times New Roman"/>
                          <a:cs typeface="Arial" panose="020B0604020202020204" pitchFamily="34" charset="0"/>
                        </a:rPr>
                        <a:t>$1.00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15000"/>
                        </a:lnSpc>
                        <a:spcBef>
                          <a:spcPts val="0"/>
                        </a:spcBef>
                        <a:spcAft>
                          <a:spcPts val="0"/>
                        </a:spcAft>
                      </a:pPr>
                      <a:r>
                        <a:rPr lang="en-US" sz="1200" dirty="0">
                          <a:solidFill>
                            <a:srgbClr val="000000"/>
                          </a:solidFill>
                          <a:latin typeface="+mn-lt"/>
                          <a:ea typeface="Times New Roman"/>
                          <a:cs typeface="Times New Roman"/>
                        </a:rPr>
                        <a:t>$1.25</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5313592"/>
                  </a:ext>
                </a:extLst>
              </a:tr>
              <a:tr h="136112">
                <a:tc gridSpan="2">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15000"/>
                        </a:lnSpc>
                        <a:spcBef>
                          <a:spcPts val="0"/>
                        </a:spcBef>
                        <a:spcAft>
                          <a:spcPts val="0"/>
                        </a:spcAft>
                      </a:pPr>
                      <a:r>
                        <a:rPr lang="en-US" sz="700" dirty="0">
                          <a:solidFill>
                            <a:schemeClr val="tx1"/>
                          </a:solidFill>
                          <a:latin typeface="Calibri"/>
                          <a:ea typeface="Times New Roman"/>
                          <a:cs typeface="Times New Roman"/>
                        </a:rPr>
                        <a:t>*   Products are required to be listed as ENERGY STAR or Design Lights Consortium (DLC) qualified.</a:t>
                      </a: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nSpc>
                          <a:spcPct val="115000"/>
                        </a:lnSpc>
                        <a:spcBef>
                          <a:spcPts val="0"/>
                        </a:spcBef>
                        <a:spcAft>
                          <a:spcPts val="0"/>
                        </a:spcAft>
                      </a:pP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30558111"/>
                  </a:ext>
                </a:extLst>
              </a:tr>
            </a:tbl>
          </a:graphicData>
        </a:graphic>
      </p:graphicFrame>
      <p:sp>
        <p:nvSpPr>
          <p:cNvPr id="9" name="Content Placeholder 2">
            <a:extLst>
              <a:ext uri="{FF2B5EF4-FFF2-40B4-BE49-F238E27FC236}">
                <a16:creationId xmlns:a16="http://schemas.microsoft.com/office/drawing/2014/main" id="{B4868470-7167-4581-A2E4-B9AEEDEA8113}"/>
              </a:ext>
            </a:extLst>
          </p:cNvPr>
          <p:cNvSpPr txBox="1">
            <a:spLocks/>
          </p:cNvSpPr>
          <p:nvPr/>
        </p:nvSpPr>
        <p:spPr>
          <a:xfrm>
            <a:off x="1543441" y="4622882"/>
            <a:ext cx="7554597" cy="1696938"/>
          </a:xfrm>
          <a:prstGeom prst="rect">
            <a:avLst/>
          </a:prstGeom>
        </p:spPr>
        <p:txBody>
          <a:bodyPr vert="horz" lIns="68580" tIns="34290" rIns="68580" bIns="3429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263746"/>
                </a:solidFill>
                <a:latin typeface="Arial" panose="020B0604020202020204" pitchFamily="34" charset="0"/>
                <a:cs typeface="Arial" panose="020B0604020202020204" pitchFamily="34" charset="0"/>
              </a:rPr>
              <a:t>LED new fixture 25% bonus</a:t>
            </a:r>
          </a:p>
          <a:p>
            <a:pPr>
              <a:lnSpc>
                <a:spcPct val="110000"/>
              </a:lnSpc>
            </a:pPr>
            <a:r>
              <a:rPr lang="en-US" sz="2000" dirty="0">
                <a:solidFill>
                  <a:srgbClr val="000000"/>
                </a:solidFill>
                <a:latin typeface="Arial" panose="020B0604020202020204" pitchFamily="34" charset="0"/>
                <a:cs typeface="Arial" panose="020B0604020202020204" pitchFamily="34" charset="0"/>
              </a:rPr>
              <a:t>Projects pre-approved after December 1, 2018</a:t>
            </a:r>
          </a:p>
          <a:p>
            <a:pPr>
              <a:lnSpc>
                <a:spcPct val="110000"/>
              </a:lnSpc>
            </a:pPr>
            <a:r>
              <a:rPr lang="en-US" sz="2000" dirty="0">
                <a:solidFill>
                  <a:srgbClr val="000000"/>
                </a:solidFill>
                <a:latin typeface="Arial" panose="020B0604020202020204" pitchFamily="34" charset="0"/>
                <a:cs typeface="Arial" panose="020B0604020202020204" pitchFamily="34" charset="0"/>
              </a:rPr>
              <a:t>Completed and submitted for payment by November 15, 2019</a:t>
            </a:r>
          </a:p>
          <a:p>
            <a:endParaRPr lang="en-US" sz="2100" dirty="0"/>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94109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174173" y="1114596"/>
            <a:ext cx="7143750" cy="676275"/>
          </a:xfrm>
        </p:spPr>
        <p:txBody>
          <a:bodyPr>
            <a:normAutofit/>
          </a:bodyPr>
          <a:lstStyle/>
          <a:p>
            <a:r>
              <a:rPr lang="en-US" sz="3200" b="1" dirty="0"/>
              <a:t>2019 rebates</a:t>
            </a:r>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1031299" y="1856875"/>
            <a:ext cx="7286624" cy="4351339"/>
          </a:xfrm>
        </p:spPr>
        <p:txBody>
          <a:bodyPr/>
          <a:lstStyle/>
          <a:p>
            <a:pPr marL="170256" indent="0">
              <a:buNone/>
            </a:pPr>
            <a:r>
              <a:rPr lang="en-US" sz="2000" b="1" dirty="0">
                <a:solidFill>
                  <a:srgbClr val="263746"/>
                </a:solidFill>
                <a:latin typeface="Arial" panose="020B0604020202020204" pitchFamily="34" charset="0"/>
                <a:cs typeface="Arial" panose="020B0604020202020204" pitchFamily="34" charset="0"/>
              </a:rPr>
              <a:t>Lighting: controls</a:t>
            </a:r>
          </a:p>
          <a:p>
            <a:pPr marL="0" indent="0">
              <a:buNone/>
            </a:pPr>
            <a:endParaRPr lang="en-US" dirty="0">
              <a:solidFill>
                <a:srgbClr val="FDB525"/>
              </a:solidFill>
              <a:latin typeface="Arial" panose="020B0604020202020204" pitchFamily="34" charset="0"/>
              <a:cs typeface="Arial" panose="020B0604020202020204" pitchFamily="34" charset="0"/>
            </a:endParaRPr>
          </a:p>
          <a:p>
            <a:endParaRPr lang="en-US" dirty="0"/>
          </a:p>
        </p:txBody>
      </p:sp>
      <p:graphicFrame>
        <p:nvGraphicFramePr>
          <p:cNvPr id="5" name="Table 4">
            <a:extLst>
              <a:ext uri="{FF2B5EF4-FFF2-40B4-BE49-F238E27FC236}">
                <a16:creationId xmlns:a16="http://schemas.microsoft.com/office/drawing/2014/main" id="{748EF93B-A6DC-429C-B0E7-71AD3FE035F1}"/>
              </a:ext>
            </a:extLst>
          </p:cNvPr>
          <p:cNvGraphicFramePr>
            <a:graphicFrameLocks noGrp="1"/>
          </p:cNvGraphicFramePr>
          <p:nvPr>
            <p:extLst>
              <p:ext uri="{D42A27DB-BD31-4B8C-83A1-F6EECF244321}">
                <p14:modId xmlns:p14="http://schemas.microsoft.com/office/powerpoint/2010/main" val="2662479774"/>
              </p:ext>
            </p:extLst>
          </p:nvPr>
        </p:nvGraphicFramePr>
        <p:xfrm>
          <a:off x="1323843" y="2401141"/>
          <a:ext cx="7096390" cy="2246792"/>
        </p:xfrm>
        <a:graphic>
          <a:graphicData uri="http://schemas.openxmlformats.org/drawingml/2006/table">
            <a:tbl>
              <a:tblPr/>
              <a:tblGrid>
                <a:gridCol w="2758382">
                  <a:extLst>
                    <a:ext uri="{9D8B030D-6E8A-4147-A177-3AD203B41FA5}">
                      <a16:colId xmlns:a16="http://schemas.microsoft.com/office/drawing/2014/main" val="529662395"/>
                    </a:ext>
                  </a:extLst>
                </a:gridCol>
                <a:gridCol w="2169004">
                  <a:extLst>
                    <a:ext uri="{9D8B030D-6E8A-4147-A177-3AD203B41FA5}">
                      <a16:colId xmlns:a16="http://schemas.microsoft.com/office/drawing/2014/main" val="2726472067"/>
                    </a:ext>
                  </a:extLst>
                </a:gridCol>
                <a:gridCol w="2169004">
                  <a:extLst>
                    <a:ext uri="{9D8B030D-6E8A-4147-A177-3AD203B41FA5}">
                      <a16:colId xmlns:a16="http://schemas.microsoft.com/office/drawing/2014/main" val="3511404773"/>
                    </a:ext>
                  </a:extLst>
                </a:gridCol>
              </a:tblGrid>
              <a:tr h="77324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Upgrade type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Rebate amount</a:t>
                      </a:r>
                    </a:p>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$/watt reduced </a:t>
                      </a:r>
                      <a:br>
                        <a:rPr lang="en-US" sz="1500" b="1" dirty="0">
                          <a:solidFill>
                            <a:srgbClr val="FFFFFF"/>
                          </a:solidFill>
                          <a:latin typeface="Arial" panose="020B0604020202020204" pitchFamily="34" charset="0"/>
                          <a:ea typeface="Times New Roman"/>
                          <a:cs typeface="Arial" panose="020B0604020202020204" pitchFamily="34" charset="0"/>
                        </a:rPr>
                      </a:br>
                      <a:r>
                        <a:rPr lang="en-US" sz="1500" b="1" dirty="0">
                          <a:solidFill>
                            <a:srgbClr val="FFFFFF"/>
                          </a:solidFill>
                          <a:latin typeface="Arial" panose="020B0604020202020204" pitchFamily="34" charset="0"/>
                          <a:ea typeface="Times New Roman"/>
                          <a:cs typeface="Arial" panose="020B0604020202020204" pitchFamily="34" charset="0"/>
                        </a:rPr>
                        <a:t>(bonus rebate)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Requirement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2479690"/>
                  </a:ext>
                </a:extLst>
              </a:tr>
              <a:tr h="531761">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DLC Networked Controls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$0.50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Must be on DLC list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88251991"/>
                  </a:ext>
                </a:extLst>
              </a:tr>
              <a:tr h="80567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Multi-Level Controls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$0.25</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15000"/>
                        </a:lnSpc>
                        <a:spcBef>
                          <a:spcPts val="0"/>
                        </a:spcBef>
                        <a:spcAft>
                          <a:spcPts val="0"/>
                        </a:spcAft>
                      </a:pPr>
                      <a:r>
                        <a:rPr lang="en-US" sz="1500" dirty="0">
                          <a:solidFill>
                            <a:srgbClr val="000000"/>
                          </a:solidFill>
                          <a:latin typeface="Arial" panose="020B0604020202020204" pitchFamily="34" charset="0"/>
                          <a:ea typeface="Times New Roman"/>
                          <a:cs typeface="Arial" panose="020B0604020202020204" pitchFamily="34" charset="0"/>
                        </a:rPr>
                        <a:t>Must be a combination of 2 or more control features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5313592"/>
                  </a:ext>
                </a:extLst>
              </a:tr>
              <a:tr h="136112">
                <a:tc gridSpan="2">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15000"/>
                        </a:lnSpc>
                        <a:spcBef>
                          <a:spcPts val="0"/>
                        </a:spcBef>
                        <a:spcAft>
                          <a:spcPts val="0"/>
                        </a:spcAft>
                      </a:pPr>
                      <a:r>
                        <a:rPr lang="en-US" sz="700" dirty="0">
                          <a:solidFill>
                            <a:schemeClr val="tx1"/>
                          </a:solidFill>
                          <a:latin typeface="Calibri"/>
                          <a:ea typeface="Times New Roman"/>
                          <a:cs typeface="Times New Roman"/>
                        </a:rPr>
                        <a:t>*   Products are required to be listed as ENERGY STAR or Design Lights Consortium (DLC) qualified.</a:t>
                      </a: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nSpc>
                          <a:spcPct val="115000"/>
                        </a:lnSpc>
                        <a:spcBef>
                          <a:spcPts val="0"/>
                        </a:spcBef>
                        <a:spcAft>
                          <a:spcPts val="0"/>
                        </a:spcAft>
                      </a:pP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30558111"/>
                  </a:ext>
                </a:extLst>
              </a:tr>
            </a:tbl>
          </a:graphicData>
        </a:graphic>
      </p:graphicFrame>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3373541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5257" y="3967843"/>
            <a:ext cx="4684817" cy="1754326"/>
          </a:xfrm>
          <a:prstGeom prst="rect">
            <a:avLst/>
          </a:prstGeom>
          <a:noFill/>
        </p:spPr>
        <p:txBody>
          <a:bodyPr wrap="square" rtlCol="0">
            <a:spAutoFit/>
          </a:bodyPr>
          <a:lstStyle/>
          <a:p>
            <a:pPr marL="257168" indent="-257168"/>
            <a:endParaRPr lang="en-US" dirty="0">
              <a:solidFill>
                <a:prstClr val="black"/>
              </a:solidFill>
              <a:latin typeface="Arial" pitchFamily="34" charset="0"/>
              <a:cs typeface="Arial" pitchFamily="34" charset="0"/>
            </a:endParaRPr>
          </a:p>
          <a:p>
            <a:pPr marL="257168" indent="-257168">
              <a:buClr>
                <a:srgbClr val="FF0000"/>
              </a:buClr>
            </a:pPr>
            <a:r>
              <a:rPr lang="en-US" b="1" dirty="0">
                <a:solidFill>
                  <a:srgbClr val="263746"/>
                </a:solidFill>
                <a:latin typeface="Arial" pitchFamily="34" charset="0"/>
                <a:cs typeface="Arial" pitchFamily="34" charset="0"/>
              </a:rPr>
              <a:t>Fluorescent to LED example</a:t>
            </a:r>
          </a:p>
          <a:p>
            <a:pPr marL="257168" indent="-257168">
              <a:buClr>
                <a:srgbClr val="FF0000"/>
              </a:buClr>
            </a:pPr>
            <a:endParaRPr lang="en-US" dirty="0">
              <a:solidFill>
                <a:prstClr val="black"/>
              </a:solidFill>
              <a:latin typeface="Arial" pitchFamily="34" charset="0"/>
              <a:cs typeface="Arial" pitchFamily="34" charset="0"/>
            </a:endParaRPr>
          </a:p>
          <a:p>
            <a:pPr marL="257168" indent="-257168">
              <a:buClr>
                <a:srgbClr val="FF0000"/>
              </a:buClr>
            </a:pPr>
            <a:endParaRPr lang="en-US" dirty="0">
              <a:solidFill>
                <a:prstClr val="black"/>
              </a:solidFill>
              <a:latin typeface="Arial" pitchFamily="34" charset="0"/>
              <a:cs typeface="Arial" pitchFamily="34" charset="0"/>
            </a:endParaRPr>
          </a:p>
          <a:p>
            <a:pPr marL="257168" indent="-257168">
              <a:buClr>
                <a:srgbClr val="FF0000"/>
              </a:buClr>
            </a:pPr>
            <a:endParaRPr lang="en-US" b="1" dirty="0">
              <a:solidFill>
                <a:prstClr val="black"/>
              </a:solidFill>
              <a:latin typeface="Calibri"/>
            </a:endParaRPr>
          </a:p>
          <a:p>
            <a:endParaRPr lang="en-US" dirty="0">
              <a:solidFill>
                <a:prstClr val="black"/>
              </a:solidFill>
              <a:latin typeface="Calibri"/>
            </a:endParaRPr>
          </a:p>
        </p:txBody>
      </p:sp>
      <p:sp>
        <p:nvSpPr>
          <p:cNvPr id="2" name="Title 1"/>
          <p:cNvSpPr>
            <a:spLocks noGrp="1"/>
          </p:cNvSpPr>
          <p:nvPr>
            <p:ph type="title" idx="4294967295"/>
          </p:nvPr>
        </p:nvSpPr>
        <p:spPr>
          <a:xfrm>
            <a:off x="1371600" y="914400"/>
            <a:ext cx="7772400" cy="817563"/>
          </a:xfrm>
        </p:spPr>
        <p:txBody>
          <a:bodyPr>
            <a:noAutofit/>
          </a:bodyPr>
          <a:lstStyle/>
          <a:p>
            <a:r>
              <a:rPr lang="en-US" sz="3200" b="1" dirty="0">
                <a:solidFill>
                  <a:srgbClr val="00A6CE"/>
                </a:solidFill>
                <a:latin typeface="Arial" pitchFamily="34" charset="0"/>
                <a:cs typeface="Arial" pitchFamily="34" charset="0"/>
              </a:rPr>
              <a:t>2019 rebates</a:t>
            </a:r>
            <a:br>
              <a:rPr lang="en-US" sz="3200" b="1" dirty="0">
                <a:solidFill>
                  <a:srgbClr val="00A6CE"/>
                </a:solidFill>
                <a:latin typeface="Arial" pitchFamily="34" charset="0"/>
                <a:cs typeface="Arial" pitchFamily="34" charset="0"/>
              </a:rPr>
            </a:br>
            <a:r>
              <a:rPr lang="en-US" sz="3200" b="1" dirty="0">
                <a:solidFill>
                  <a:srgbClr val="00A6CE"/>
                </a:solidFill>
                <a:latin typeface="Arial" pitchFamily="34" charset="0"/>
                <a:cs typeface="Arial" pitchFamily="34" charset="0"/>
              </a:rPr>
              <a:t>lighting (retrofit examples)</a:t>
            </a:r>
          </a:p>
        </p:txBody>
      </p:sp>
      <p:sp>
        <p:nvSpPr>
          <p:cNvPr id="11" name="TextBox 10"/>
          <p:cNvSpPr txBox="1"/>
          <p:nvPr/>
        </p:nvSpPr>
        <p:spPr>
          <a:xfrm>
            <a:off x="651895" y="1711037"/>
            <a:ext cx="4684817" cy="1754326"/>
          </a:xfrm>
          <a:prstGeom prst="rect">
            <a:avLst/>
          </a:prstGeom>
          <a:noFill/>
        </p:spPr>
        <p:txBody>
          <a:bodyPr wrap="square" rtlCol="0">
            <a:spAutoFit/>
          </a:bodyPr>
          <a:lstStyle/>
          <a:p>
            <a:pPr marL="257168" indent="-257168">
              <a:buClr>
                <a:srgbClr val="FF0000"/>
              </a:buClr>
            </a:pPr>
            <a:endParaRPr lang="en-US" dirty="0">
              <a:solidFill>
                <a:prstClr val="black"/>
              </a:solidFill>
              <a:latin typeface="Arial" pitchFamily="34" charset="0"/>
              <a:cs typeface="Arial" pitchFamily="34" charset="0"/>
            </a:endParaRPr>
          </a:p>
          <a:p>
            <a:pPr marL="257168" indent="-257168">
              <a:buClr>
                <a:srgbClr val="FF0000"/>
              </a:buClr>
            </a:pPr>
            <a:r>
              <a:rPr lang="en-US" b="1" dirty="0">
                <a:solidFill>
                  <a:srgbClr val="263746"/>
                </a:solidFill>
                <a:latin typeface="Arial" pitchFamily="34" charset="0"/>
                <a:cs typeface="Arial" pitchFamily="34" charset="0"/>
              </a:rPr>
              <a:t>HID to LED example</a:t>
            </a:r>
          </a:p>
          <a:p>
            <a:pPr marL="257168" indent="-257168"/>
            <a:endParaRPr lang="en-US" dirty="0">
              <a:solidFill>
                <a:prstClr val="black"/>
              </a:solidFill>
              <a:latin typeface="Arial" pitchFamily="34" charset="0"/>
              <a:cs typeface="Arial" pitchFamily="34" charset="0"/>
            </a:endParaRPr>
          </a:p>
          <a:p>
            <a:pPr marL="257168" indent="-257168"/>
            <a:endParaRPr lang="en-US" dirty="0">
              <a:solidFill>
                <a:prstClr val="black"/>
              </a:solidFill>
              <a:latin typeface="Arial" pitchFamily="34" charset="0"/>
              <a:cs typeface="Arial" pitchFamily="34" charset="0"/>
            </a:endParaRPr>
          </a:p>
          <a:p>
            <a:pPr marL="257168" indent="-257168"/>
            <a:endParaRPr lang="en-US" dirty="0">
              <a:solidFill>
                <a:prstClr val="black"/>
              </a:solidFill>
              <a:latin typeface="Arial" pitchFamily="34" charset="0"/>
              <a:cs typeface="Arial" pitchFamily="34" charset="0"/>
            </a:endParaRPr>
          </a:p>
          <a:p>
            <a:pPr marL="257168" indent="-257168"/>
            <a:endParaRPr lang="en-US" dirty="0">
              <a:solidFill>
                <a:prstClr val="black"/>
              </a:solidFill>
              <a:latin typeface="Arial" pitchFamily="34" charset="0"/>
              <a:cs typeface="Arial" pitchFamily="34" charset="0"/>
            </a:endParaRPr>
          </a:p>
        </p:txBody>
      </p:sp>
      <p:pic>
        <p:nvPicPr>
          <p:cNvPr id="30726" name="Picture 6" descr="Image result for Fluorescent troffer fixture"/>
          <p:cNvPicPr>
            <a:picLocks noChangeAspect="1" noChangeArrowheads="1"/>
          </p:cNvPicPr>
          <p:nvPr/>
        </p:nvPicPr>
        <p:blipFill>
          <a:blip r:embed="rId3" cstate="print"/>
          <a:srcRect l="8315" t="14678" r="36694" b="64835"/>
          <a:stretch>
            <a:fillRect/>
          </a:stretch>
        </p:blipFill>
        <p:spPr bwMode="auto">
          <a:xfrm>
            <a:off x="1135404" y="4660988"/>
            <a:ext cx="1698231" cy="632675"/>
          </a:xfrm>
          <a:prstGeom prst="rect">
            <a:avLst/>
          </a:prstGeom>
          <a:noFill/>
        </p:spPr>
      </p:pic>
      <p:pic>
        <p:nvPicPr>
          <p:cNvPr id="30728" name="Picture 8" descr="Image result for LED troffer fixture"/>
          <p:cNvPicPr>
            <a:picLocks noChangeAspect="1" noChangeArrowheads="1"/>
          </p:cNvPicPr>
          <p:nvPr/>
        </p:nvPicPr>
        <p:blipFill>
          <a:blip r:embed="rId4" cstate="print"/>
          <a:srcRect b="38426"/>
          <a:stretch>
            <a:fillRect/>
          </a:stretch>
        </p:blipFill>
        <p:spPr bwMode="auto">
          <a:xfrm>
            <a:off x="3663372" y="4660987"/>
            <a:ext cx="1570567" cy="596816"/>
          </a:xfrm>
          <a:prstGeom prst="rect">
            <a:avLst/>
          </a:prstGeom>
          <a:noFill/>
        </p:spPr>
      </p:pic>
      <p:sp>
        <p:nvSpPr>
          <p:cNvPr id="10" name="Right Arrow 9"/>
          <p:cNvSpPr/>
          <p:nvPr/>
        </p:nvSpPr>
        <p:spPr>
          <a:xfrm>
            <a:off x="3005084" y="4832437"/>
            <a:ext cx="514350" cy="368216"/>
          </a:xfrm>
          <a:prstGeom prst="rightArrow">
            <a:avLst/>
          </a:prstGeom>
          <a:solidFill>
            <a:srgbClr val="00A6CE"/>
          </a:solidFill>
          <a:ln>
            <a:solidFill>
              <a:srgbClr val="00A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C4F2"/>
                </a:solidFill>
              </a:ln>
              <a:solidFill>
                <a:srgbClr val="00C4F2"/>
              </a:solidFill>
              <a:latin typeface="Calibri"/>
            </a:endParaRPr>
          </a:p>
        </p:txBody>
      </p:sp>
      <p:sp>
        <p:nvSpPr>
          <p:cNvPr id="12" name="TextBox 11"/>
          <p:cNvSpPr txBox="1"/>
          <p:nvPr/>
        </p:nvSpPr>
        <p:spPr>
          <a:xfrm>
            <a:off x="1509141" y="3171399"/>
            <a:ext cx="1028700" cy="461665"/>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400w </a:t>
            </a:r>
          </a:p>
          <a:p>
            <a:pPr algn="ctr"/>
            <a:r>
              <a:rPr lang="en-US" sz="1200" dirty="0">
                <a:solidFill>
                  <a:prstClr val="black"/>
                </a:solidFill>
                <a:latin typeface="Arial" pitchFamily="34" charset="0"/>
                <a:cs typeface="Arial" pitchFamily="34" charset="0"/>
              </a:rPr>
              <a:t>Metal Halide</a:t>
            </a:r>
          </a:p>
        </p:txBody>
      </p:sp>
      <p:sp>
        <p:nvSpPr>
          <p:cNvPr id="13" name="TextBox 12"/>
          <p:cNvSpPr txBox="1"/>
          <p:nvPr/>
        </p:nvSpPr>
        <p:spPr>
          <a:xfrm>
            <a:off x="3623691" y="3132867"/>
            <a:ext cx="571500" cy="461665"/>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100w LED</a:t>
            </a:r>
          </a:p>
        </p:txBody>
      </p:sp>
      <p:sp>
        <p:nvSpPr>
          <p:cNvPr id="14" name="TextBox 13"/>
          <p:cNvSpPr txBox="1"/>
          <p:nvPr/>
        </p:nvSpPr>
        <p:spPr>
          <a:xfrm>
            <a:off x="1004834" y="5314952"/>
            <a:ext cx="1943100" cy="276999"/>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4-Lamp T8’s (114w)</a:t>
            </a:r>
          </a:p>
        </p:txBody>
      </p:sp>
      <p:sp>
        <p:nvSpPr>
          <p:cNvPr id="15" name="TextBox 14"/>
          <p:cNvSpPr txBox="1"/>
          <p:nvPr/>
        </p:nvSpPr>
        <p:spPr>
          <a:xfrm>
            <a:off x="3519434" y="5257802"/>
            <a:ext cx="1943100" cy="276999"/>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LED troffer (35w)</a:t>
            </a:r>
          </a:p>
        </p:txBody>
      </p:sp>
      <p:sp>
        <p:nvSpPr>
          <p:cNvPr id="16" name="TextBox 15"/>
          <p:cNvSpPr txBox="1"/>
          <p:nvPr/>
        </p:nvSpPr>
        <p:spPr>
          <a:xfrm>
            <a:off x="5566791" y="2638429"/>
            <a:ext cx="1200150" cy="784830"/>
          </a:xfrm>
          <a:prstGeom prst="rect">
            <a:avLst/>
          </a:prstGeom>
          <a:noFill/>
        </p:spPr>
        <p:txBody>
          <a:bodyPr wrap="square" rtlCol="0">
            <a:spAutoFit/>
          </a:bodyPr>
          <a:lstStyle/>
          <a:p>
            <a:pPr algn="ctr"/>
            <a:r>
              <a:rPr lang="en-US" sz="3300" dirty="0">
                <a:solidFill>
                  <a:prstClr val="black"/>
                </a:solidFill>
                <a:latin typeface="Arial" pitchFamily="34" charset="0"/>
                <a:cs typeface="Arial" pitchFamily="34" charset="0"/>
              </a:rPr>
              <a:t>$358 </a:t>
            </a:r>
            <a:r>
              <a:rPr lang="en-US" sz="1200" dirty="0">
                <a:solidFill>
                  <a:prstClr val="black"/>
                </a:solidFill>
                <a:latin typeface="Arial" pitchFamily="34" charset="0"/>
                <a:cs typeface="Arial" pitchFamily="34" charset="0"/>
              </a:rPr>
              <a:t>per fixture</a:t>
            </a:r>
          </a:p>
        </p:txBody>
      </p:sp>
      <p:sp>
        <p:nvSpPr>
          <p:cNvPr id="17" name="Equal 16"/>
          <p:cNvSpPr/>
          <p:nvPr/>
        </p:nvSpPr>
        <p:spPr>
          <a:xfrm>
            <a:off x="4880991" y="2819747"/>
            <a:ext cx="628650" cy="514350"/>
          </a:xfrm>
          <a:prstGeom prst="mathEqual">
            <a:avLst/>
          </a:prstGeom>
          <a:solidFill>
            <a:srgbClr val="00A6CE"/>
          </a:solidFill>
          <a:ln>
            <a:solidFill>
              <a:srgbClr val="00A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latin typeface="Calibri"/>
            </a:endParaRPr>
          </a:p>
        </p:txBody>
      </p:sp>
      <p:sp>
        <p:nvSpPr>
          <p:cNvPr id="19" name="Equal 18"/>
          <p:cNvSpPr/>
          <p:nvPr/>
        </p:nvSpPr>
        <p:spPr>
          <a:xfrm>
            <a:off x="5348234" y="4754880"/>
            <a:ext cx="628650" cy="514350"/>
          </a:xfrm>
          <a:prstGeom prst="mathEqual">
            <a:avLst/>
          </a:prstGeom>
          <a:solidFill>
            <a:srgbClr val="00A6CE"/>
          </a:solidFill>
          <a:ln>
            <a:solidFill>
              <a:srgbClr val="00A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latin typeface="Calibri"/>
            </a:endParaRPr>
          </a:p>
        </p:txBody>
      </p:sp>
      <p:sp>
        <p:nvSpPr>
          <p:cNvPr id="20" name="TextBox 19"/>
          <p:cNvSpPr txBox="1"/>
          <p:nvPr/>
        </p:nvSpPr>
        <p:spPr>
          <a:xfrm>
            <a:off x="5862584" y="4629154"/>
            <a:ext cx="1200150" cy="784830"/>
          </a:xfrm>
          <a:prstGeom prst="rect">
            <a:avLst/>
          </a:prstGeom>
          <a:noFill/>
        </p:spPr>
        <p:txBody>
          <a:bodyPr wrap="square" rtlCol="0">
            <a:spAutoFit/>
          </a:bodyPr>
          <a:lstStyle/>
          <a:p>
            <a:pPr algn="ctr"/>
            <a:r>
              <a:rPr lang="en-US" sz="3300" dirty="0">
                <a:solidFill>
                  <a:prstClr val="black"/>
                </a:solidFill>
                <a:latin typeface="Arial" pitchFamily="34" charset="0"/>
                <a:cs typeface="Arial" pitchFamily="34" charset="0"/>
              </a:rPr>
              <a:t>$99  </a:t>
            </a:r>
            <a:r>
              <a:rPr lang="en-US" sz="1200" dirty="0">
                <a:solidFill>
                  <a:prstClr val="black"/>
                </a:solidFill>
                <a:latin typeface="Arial" pitchFamily="34" charset="0"/>
                <a:cs typeface="Arial" pitchFamily="34" charset="0"/>
              </a:rPr>
              <a:t>per fixture</a:t>
            </a:r>
          </a:p>
        </p:txBody>
      </p:sp>
      <p:cxnSp>
        <p:nvCxnSpPr>
          <p:cNvPr id="4" name="Straight Connector 3">
            <a:extLst>
              <a:ext uri="{FF2B5EF4-FFF2-40B4-BE49-F238E27FC236}">
                <a16:creationId xmlns:a16="http://schemas.microsoft.com/office/drawing/2014/main" id="{B66719BC-E306-4AC9-BE95-9C7C6AF95379}"/>
              </a:ext>
            </a:extLst>
          </p:cNvPr>
          <p:cNvCxnSpPr>
            <a:cxnSpLocks/>
          </p:cNvCxnSpPr>
          <p:nvPr/>
        </p:nvCxnSpPr>
        <p:spPr>
          <a:xfrm flipV="1">
            <a:off x="5681091" y="2718435"/>
            <a:ext cx="971550" cy="514350"/>
          </a:xfrm>
          <a:prstGeom prst="line">
            <a:avLst/>
          </a:prstGeom>
          <a:ln w="38100">
            <a:solidFill>
              <a:srgbClr val="FDB525"/>
            </a:solidFill>
          </a:ln>
        </p:spPr>
        <p:style>
          <a:lnRef idx="1">
            <a:schemeClr val="accent6"/>
          </a:lnRef>
          <a:fillRef idx="0">
            <a:schemeClr val="accent6"/>
          </a:fillRef>
          <a:effectRef idx="0">
            <a:schemeClr val="accent6"/>
          </a:effectRef>
          <a:fontRef idx="minor">
            <a:schemeClr val="tx1"/>
          </a:fontRef>
        </p:style>
      </p:cxnSp>
      <p:sp>
        <p:nvSpPr>
          <p:cNvPr id="5" name="Rectangle: Rounded Corners 4">
            <a:extLst>
              <a:ext uri="{FF2B5EF4-FFF2-40B4-BE49-F238E27FC236}">
                <a16:creationId xmlns:a16="http://schemas.microsoft.com/office/drawing/2014/main" id="{A8178980-E79A-4972-8A5A-D406F10DAF05}"/>
              </a:ext>
            </a:extLst>
          </p:cNvPr>
          <p:cNvSpPr/>
          <p:nvPr/>
        </p:nvSpPr>
        <p:spPr>
          <a:xfrm>
            <a:off x="6997020" y="2734008"/>
            <a:ext cx="1371600" cy="645393"/>
          </a:xfrm>
          <a:prstGeom prst="roundRect">
            <a:avLst/>
          </a:prstGeom>
          <a:noFill/>
          <a:ln>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6" name="TextBox 5">
            <a:extLst>
              <a:ext uri="{FF2B5EF4-FFF2-40B4-BE49-F238E27FC236}">
                <a16:creationId xmlns:a16="http://schemas.microsoft.com/office/drawing/2014/main" id="{6FCE4DD4-1D89-4B1D-8F41-5ED8A5E77CE3}"/>
              </a:ext>
            </a:extLst>
          </p:cNvPr>
          <p:cNvSpPr txBox="1"/>
          <p:nvPr/>
        </p:nvSpPr>
        <p:spPr>
          <a:xfrm>
            <a:off x="7111321" y="2686170"/>
            <a:ext cx="1149681" cy="738664"/>
          </a:xfrm>
          <a:prstGeom prst="rect">
            <a:avLst/>
          </a:prstGeom>
          <a:noFill/>
        </p:spPr>
        <p:txBody>
          <a:bodyPr wrap="square" rtlCol="0">
            <a:spAutoFit/>
          </a:bodyPr>
          <a:lstStyle/>
          <a:p>
            <a:pPr algn="ctr"/>
            <a:r>
              <a:rPr lang="en-US" sz="3000" dirty="0">
                <a:solidFill>
                  <a:srgbClr val="00A6CE"/>
                </a:solidFill>
                <a:latin typeface="Arial" pitchFamily="34" charset="0"/>
                <a:cs typeface="Arial" pitchFamily="34" charset="0"/>
              </a:rPr>
              <a:t>$447 </a:t>
            </a:r>
            <a:r>
              <a:rPr lang="en-US" sz="1200" dirty="0">
                <a:solidFill>
                  <a:srgbClr val="00A6CE"/>
                </a:solidFill>
                <a:latin typeface="Arial" pitchFamily="34" charset="0"/>
                <a:cs typeface="Arial" pitchFamily="34" charset="0"/>
              </a:rPr>
              <a:t>per fixture</a:t>
            </a:r>
          </a:p>
        </p:txBody>
      </p:sp>
      <p:cxnSp>
        <p:nvCxnSpPr>
          <p:cNvPr id="23" name="Straight Connector 22">
            <a:extLst>
              <a:ext uri="{FF2B5EF4-FFF2-40B4-BE49-F238E27FC236}">
                <a16:creationId xmlns:a16="http://schemas.microsoft.com/office/drawing/2014/main" id="{6493D11B-D933-4654-8B86-A039E7C0B7EA}"/>
              </a:ext>
            </a:extLst>
          </p:cNvPr>
          <p:cNvCxnSpPr>
            <a:cxnSpLocks/>
          </p:cNvCxnSpPr>
          <p:nvPr/>
        </p:nvCxnSpPr>
        <p:spPr>
          <a:xfrm flipV="1">
            <a:off x="6063672" y="4754885"/>
            <a:ext cx="884767" cy="538780"/>
          </a:xfrm>
          <a:prstGeom prst="line">
            <a:avLst/>
          </a:prstGeom>
          <a:ln w="38100">
            <a:solidFill>
              <a:srgbClr val="FDB525"/>
            </a:solidFill>
          </a:ln>
        </p:spPr>
        <p:style>
          <a:lnRef idx="1">
            <a:schemeClr val="accent6"/>
          </a:lnRef>
          <a:fillRef idx="0">
            <a:schemeClr val="accent6"/>
          </a:fillRef>
          <a:effectRef idx="0">
            <a:schemeClr val="accent6"/>
          </a:effectRef>
          <a:fontRef idx="minor">
            <a:schemeClr val="tx1"/>
          </a:fontRef>
        </p:style>
      </p:cxnSp>
      <p:sp>
        <p:nvSpPr>
          <p:cNvPr id="30" name="Rectangle: Rounded Corners 29">
            <a:extLst>
              <a:ext uri="{FF2B5EF4-FFF2-40B4-BE49-F238E27FC236}">
                <a16:creationId xmlns:a16="http://schemas.microsoft.com/office/drawing/2014/main" id="{0A268205-991C-40FF-9831-34B4B4187A87}"/>
              </a:ext>
            </a:extLst>
          </p:cNvPr>
          <p:cNvSpPr/>
          <p:nvPr/>
        </p:nvSpPr>
        <p:spPr>
          <a:xfrm>
            <a:off x="5752814" y="5419391"/>
            <a:ext cx="1200150" cy="645393"/>
          </a:xfrm>
          <a:prstGeom prst="roundRect">
            <a:avLst/>
          </a:prstGeom>
          <a:noFill/>
          <a:ln>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1" name="TextBox 30">
            <a:extLst>
              <a:ext uri="{FF2B5EF4-FFF2-40B4-BE49-F238E27FC236}">
                <a16:creationId xmlns:a16="http://schemas.microsoft.com/office/drawing/2014/main" id="{D491E588-E30A-46D4-BA10-BC2C4A336565}"/>
              </a:ext>
            </a:extLst>
          </p:cNvPr>
          <p:cNvSpPr txBox="1"/>
          <p:nvPr/>
        </p:nvSpPr>
        <p:spPr>
          <a:xfrm>
            <a:off x="5803951" y="5371553"/>
            <a:ext cx="1149681" cy="738664"/>
          </a:xfrm>
          <a:prstGeom prst="rect">
            <a:avLst/>
          </a:prstGeom>
          <a:noFill/>
        </p:spPr>
        <p:txBody>
          <a:bodyPr wrap="square" rtlCol="0">
            <a:spAutoFit/>
          </a:bodyPr>
          <a:lstStyle/>
          <a:p>
            <a:pPr algn="ctr"/>
            <a:r>
              <a:rPr lang="en-US" sz="3000" dirty="0">
                <a:solidFill>
                  <a:srgbClr val="00A6CE"/>
                </a:solidFill>
                <a:latin typeface="Arial" pitchFamily="34" charset="0"/>
                <a:cs typeface="Arial" pitchFamily="34" charset="0"/>
              </a:rPr>
              <a:t>$124 </a:t>
            </a:r>
            <a:r>
              <a:rPr lang="en-US" sz="1200" dirty="0">
                <a:solidFill>
                  <a:srgbClr val="00A6CE"/>
                </a:solidFill>
                <a:latin typeface="Arial" pitchFamily="34" charset="0"/>
                <a:cs typeface="Arial" pitchFamily="34" charset="0"/>
              </a:rPr>
              <a:t>per fixture</a:t>
            </a:r>
          </a:p>
        </p:txBody>
      </p:sp>
      <p:sp>
        <p:nvSpPr>
          <p:cNvPr id="26" name="TextBox 25">
            <a:extLst>
              <a:ext uri="{FF2B5EF4-FFF2-40B4-BE49-F238E27FC236}">
                <a16:creationId xmlns:a16="http://schemas.microsoft.com/office/drawing/2014/main" id="{3F7A171A-5AFC-4957-A80A-D4D6B3146731}"/>
              </a:ext>
            </a:extLst>
          </p:cNvPr>
          <p:cNvSpPr txBox="1"/>
          <p:nvPr/>
        </p:nvSpPr>
        <p:spPr>
          <a:xfrm>
            <a:off x="7062734" y="3490458"/>
            <a:ext cx="1494061" cy="507831"/>
          </a:xfrm>
          <a:prstGeom prst="rect">
            <a:avLst/>
          </a:prstGeom>
          <a:noFill/>
        </p:spPr>
        <p:txBody>
          <a:bodyPr wrap="square" rtlCol="0">
            <a:spAutoFit/>
          </a:bodyPr>
          <a:lstStyle/>
          <a:p>
            <a:r>
              <a:rPr lang="en-US" sz="1350" dirty="0">
                <a:solidFill>
                  <a:srgbClr val="00A6CE"/>
                </a:solidFill>
              </a:rPr>
              <a:t>With 25% new fixture bonus</a:t>
            </a:r>
          </a:p>
        </p:txBody>
      </p:sp>
      <p:sp>
        <p:nvSpPr>
          <p:cNvPr id="33" name="TextBox 32">
            <a:extLst>
              <a:ext uri="{FF2B5EF4-FFF2-40B4-BE49-F238E27FC236}">
                <a16:creationId xmlns:a16="http://schemas.microsoft.com/office/drawing/2014/main" id="{B5BEEAB4-B1C7-42D3-A694-FD7A4AB2D978}"/>
              </a:ext>
            </a:extLst>
          </p:cNvPr>
          <p:cNvSpPr txBox="1"/>
          <p:nvPr/>
        </p:nvSpPr>
        <p:spPr>
          <a:xfrm>
            <a:off x="4385351" y="5525402"/>
            <a:ext cx="1470385" cy="507831"/>
          </a:xfrm>
          <a:prstGeom prst="rect">
            <a:avLst/>
          </a:prstGeom>
          <a:noFill/>
        </p:spPr>
        <p:txBody>
          <a:bodyPr wrap="square" rtlCol="0">
            <a:spAutoFit/>
          </a:bodyPr>
          <a:lstStyle/>
          <a:p>
            <a:r>
              <a:rPr lang="en-US" sz="1350" dirty="0">
                <a:solidFill>
                  <a:srgbClr val="00A6CE"/>
                </a:solidFill>
                <a:latin typeface="Arial" panose="020B0604020202020204" pitchFamily="34" charset="0"/>
                <a:cs typeface="Arial" panose="020B0604020202020204" pitchFamily="34" charset="0"/>
              </a:rPr>
              <a:t>With 25% new fixture bonus</a:t>
            </a:r>
          </a:p>
        </p:txBody>
      </p:sp>
      <p:sp>
        <p:nvSpPr>
          <p:cNvPr id="28" name="TextBox 27">
            <a:extLst>
              <a:ext uri="{FF2B5EF4-FFF2-40B4-BE49-F238E27FC236}">
                <a16:creationId xmlns:a16="http://schemas.microsoft.com/office/drawing/2014/main" id="{2AD7D1D4-3396-4E62-96FD-F5D1A1202953}"/>
              </a:ext>
            </a:extLst>
          </p:cNvPr>
          <p:cNvSpPr txBox="1"/>
          <p:nvPr/>
        </p:nvSpPr>
        <p:spPr>
          <a:xfrm>
            <a:off x="7255864" y="4743187"/>
            <a:ext cx="1230027" cy="715581"/>
          </a:xfrm>
          <a:prstGeom prst="rect">
            <a:avLst/>
          </a:prstGeom>
          <a:noFill/>
        </p:spPr>
        <p:txBody>
          <a:bodyPr wrap="square" rtlCol="0">
            <a:spAutoFit/>
          </a:bodyPr>
          <a:lstStyle/>
          <a:p>
            <a:r>
              <a:rPr lang="en-US" sz="1350" dirty="0">
                <a:solidFill>
                  <a:srgbClr val="00A6CE"/>
                </a:solidFill>
                <a:latin typeface="Arial" panose="020B0604020202020204" pitchFamily="34" charset="0"/>
                <a:cs typeface="Arial" panose="020B0604020202020204" pitchFamily="34" charset="0"/>
              </a:rPr>
              <a:t>Add DLC Networked Controls</a:t>
            </a:r>
          </a:p>
        </p:txBody>
      </p:sp>
      <p:sp>
        <p:nvSpPr>
          <p:cNvPr id="29" name="TextBox 28">
            <a:extLst>
              <a:ext uri="{FF2B5EF4-FFF2-40B4-BE49-F238E27FC236}">
                <a16:creationId xmlns:a16="http://schemas.microsoft.com/office/drawing/2014/main" id="{9467A56F-E142-474B-87D3-AB83D641D5CD}"/>
              </a:ext>
            </a:extLst>
          </p:cNvPr>
          <p:cNvSpPr txBox="1"/>
          <p:nvPr/>
        </p:nvSpPr>
        <p:spPr>
          <a:xfrm>
            <a:off x="7056176" y="5376671"/>
            <a:ext cx="1149681" cy="738664"/>
          </a:xfrm>
          <a:prstGeom prst="rect">
            <a:avLst/>
          </a:prstGeom>
          <a:noFill/>
        </p:spPr>
        <p:txBody>
          <a:bodyPr wrap="square" rtlCol="0">
            <a:spAutoFit/>
          </a:bodyPr>
          <a:lstStyle/>
          <a:p>
            <a:pPr algn="ctr"/>
            <a:r>
              <a:rPr lang="en-US" sz="3000" dirty="0">
                <a:solidFill>
                  <a:srgbClr val="00A6CE"/>
                </a:solidFill>
                <a:latin typeface="Arial" pitchFamily="34" charset="0"/>
                <a:cs typeface="Arial" pitchFamily="34" charset="0"/>
              </a:rPr>
              <a:t>$172 </a:t>
            </a:r>
            <a:r>
              <a:rPr lang="en-US" sz="1200" dirty="0">
                <a:solidFill>
                  <a:srgbClr val="00A6CE"/>
                </a:solidFill>
                <a:latin typeface="Arial" pitchFamily="34" charset="0"/>
                <a:cs typeface="Arial" pitchFamily="34" charset="0"/>
              </a:rPr>
              <a:t>per fixture</a:t>
            </a:r>
          </a:p>
        </p:txBody>
      </p:sp>
      <p:sp>
        <p:nvSpPr>
          <p:cNvPr id="32" name="Rectangle: Rounded Corners 31">
            <a:extLst>
              <a:ext uri="{FF2B5EF4-FFF2-40B4-BE49-F238E27FC236}">
                <a16:creationId xmlns:a16="http://schemas.microsoft.com/office/drawing/2014/main" id="{6504F988-1C52-4DC4-AC24-A27836B4D464}"/>
              </a:ext>
            </a:extLst>
          </p:cNvPr>
          <p:cNvSpPr/>
          <p:nvPr/>
        </p:nvSpPr>
        <p:spPr>
          <a:xfrm>
            <a:off x="7031432" y="5418880"/>
            <a:ext cx="1230027" cy="645393"/>
          </a:xfrm>
          <a:prstGeom prst="roundRect">
            <a:avLst/>
          </a:prstGeom>
          <a:noFill/>
          <a:ln>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cxnSp>
        <p:nvCxnSpPr>
          <p:cNvPr id="34" name="Straight Connector 33">
            <a:extLst>
              <a:ext uri="{FF2B5EF4-FFF2-40B4-BE49-F238E27FC236}">
                <a16:creationId xmlns:a16="http://schemas.microsoft.com/office/drawing/2014/main" id="{D50AFA54-3A74-4462-9B77-94177FBE572F}"/>
              </a:ext>
            </a:extLst>
          </p:cNvPr>
          <p:cNvCxnSpPr>
            <a:cxnSpLocks/>
          </p:cNvCxnSpPr>
          <p:nvPr/>
        </p:nvCxnSpPr>
        <p:spPr>
          <a:xfrm flipV="1">
            <a:off x="5868108" y="5441205"/>
            <a:ext cx="884767" cy="538780"/>
          </a:xfrm>
          <a:prstGeom prst="line">
            <a:avLst/>
          </a:prstGeom>
          <a:ln w="38100">
            <a:solidFill>
              <a:srgbClr val="FDB525"/>
            </a:solidFill>
          </a:ln>
        </p:spPr>
        <p:style>
          <a:lnRef idx="1">
            <a:schemeClr val="accent6"/>
          </a:lnRef>
          <a:fillRef idx="0">
            <a:schemeClr val="accent6"/>
          </a:fillRef>
          <a:effectRef idx="0">
            <a:schemeClr val="accent6"/>
          </a:effectRef>
          <a:fontRef idx="minor">
            <a:schemeClr val="tx1"/>
          </a:fontRef>
        </p:style>
      </p:cxnSp>
      <p:pic>
        <p:nvPicPr>
          <p:cNvPr id="36" name="Picture 2" descr="Image result for 400w metal halide fixture">
            <a:extLst>
              <a:ext uri="{FF2B5EF4-FFF2-40B4-BE49-F238E27FC236}">
                <a16:creationId xmlns:a16="http://schemas.microsoft.com/office/drawing/2014/main" id="{0BFE7AE3-99FE-459B-9868-1EAEF15619AE}"/>
              </a:ext>
            </a:extLst>
          </p:cNvPr>
          <p:cNvPicPr>
            <a:picLocks noChangeAspect="1" noChangeArrowheads="1"/>
          </p:cNvPicPr>
          <p:nvPr/>
        </p:nvPicPr>
        <p:blipFill>
          <a:blip r:embed="rId5" cstate="print"/>
          <a:srcRect/>
          <a:stretch>
            <a:fillRect/>
          </a:stretch>
        </p:blipFill>
        <p:spPr bwMode="auto">
          <a:xfrm>
            <a:off x="1125361" y="2339684"/>
            <a:ext cx="1485900" cy="1485900"/>
          </a:xfrm>
          <a:prstGeom prst="rect">
            <a:avLst/>
          </a:prstGeom>
          <a:noFill/>
        </p:spPr>
      </p:pic>
      <p:pic>
        <p:nvPicPr>
          <p:cNvPr id="37" name="Picture 4" descr="Image result for LED pole light fixture">
            <a:extLst>
              <a:ext uri="{FF2B5EF4-FFF2-40B4-BE49-F238E27FC236}">
                <a16:creationId xmlns:a16="http://schemas.microsoft.com/office/drawing/2014/main" id="{DEFEB471-87D1-45F6-B1DC-123B5EE83963}"/>
              </a:ext>
            </a:extLst>
          </p:cNvPr>
          <p:cNvPicPr>
            <a:picLocks noChangeAspect="1" noChangeArrowheads="1"/>
          </p:cNvPicPr>
          <p:nvPr/>
        </p:nvPicPr>
        <p:blipFill>
          <a:blip r:embed="rId6" cstate="print"/>
          <a:srcRect t="9677"/>
          <a:stretch>
            <a:fillRect/>
          </a:stretch>
        </p:blipFill>
        <p:spPr bwMode="auto">
          <a:xfrm>
            <a:off x="2897011" y="2317193"/>
            <a:ext cx="1771650" cy="1600200"/>
          </a:xfrm>
          <a:prstGeom prst="rect">
            <a:avLst/>
          </a:prstGeom>
          <a:noFill/>
        </p:spPr>
      </p:pic>
      <p:sp>
        <p:nvSpPr>
          <p:cNvPr id="38" name="TextBox 37">
            <a:extLst>
              <a:ext uri="{FF2B5EF4-FFF2-40B4-BE49-F238E27FC236}">
                <a16:creationId xmlns:a16="http://schemas.microsoft.com/office/drawing/2014/main" id="{4F8B0F58-BC02-44BC-ACD6-B06025F9F4AE}"/>
              </a:ext>
            </a:extLst>
          </p:cNvPr>
          <p:cNvSpPr txBox="1"/>
          <p:nvPr/>
        </p:nvSpPr>
        <p:spPr>
          <a:xfrm>
            <a:off x="1525411" y="3311674"/>
            <a:ext cx="1028700" cy="461665"/>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400w </a:t>
            </a:r>
          </a:p>
          <a:p>
            <a:pPr algn="ctr"/>
            <a:r>
              <a:rPr lang="en-US" sz="1200" dirty="0">
                <a:solidFill>
                  <a:prstClr val="black"/>
                </a:solidFill>
                <a:latin typeface="Arial" pitchFamily="34" charset="0"/>
                <a:cs typeface="Arial" pitchFamily="34" charset="0"/>
              </a:rPr>
              <a:t>Metal halide</a:t>
            </a:r>
          </a:p>
        </p:txBody>
      </p:sp>
      <p:sp>
        <p:nvSpPr>
          <p:cNvPr id="39" name="TextBox 38">
            <a:extLst>
              <a:ext uri="{FF2B5EF4-FFF2-40B4-BE49-F238E27FC236}">
                <a16:creationId xmlns:a16="http://schemas.microsoft.com/office/drawing/2014/main" id="{5A994933-1086-431C-AB33-08004B5AFF56}"/>
              </a:ext>
            </a:extLst>
          </p:cNvPr>
          <p:cNvSpPr txBox="1"/>
          <p:nvPr/>
        </p:nvSpPr>
        <p:spPr>
          <a:xfrm>
            <a:off x="3639961" y="3273143"/>
            <a:ext cx="571500" cy="461665"/>
          </a:xfrm>
          <a:prstGeom prst="rect">
            <a:avLst/>
          </a:prstGeom>
          <a:noFill/>
        </p:spPr>
        <p:txBody>
          <a:bodyPr wrap="square" rtlCol="0">
            <a:spAutoFit/>
          </a:bodyPr>
          <a:lstStyle/>
          <a:p>
            <a:pPr algn="ctr"/>
            <a:r>
              <a:rPr lang="en-US" sz="1200" dirty="0">
                <a:solidFill>
                  <a:prstClr val="black"/>
                </a:solidFill>
                <a:latin typeface="Arial" pitchFamily="34" charset="0"/>
                <a:cs typeface="Arial" pitchFamily="34" charset="0"/>
              </a:rPr>
              <a:t>100w LED</a:t>
            </a:r>
          </a:p>
        </p:txBody>
      </p:sp>
      <p:sp>
        <p:nvSpPr>
          <p:cNvPr id="9" name="Right Arrow 8"/>
          <p:cNvSpPr/>
          <p:nvPr/>
        </p:nvSpPr>
        <p:spPr>
          <a:xfrm>
            <a:off x="2652141" y="2968337"/>
            <a:ext cx="514350" cy="342900"/>
          </a:xfrm>
          <a:prstGeom prst="rightArrow">
            <a:avLst/>
          </a:prstGeom>
          <a:solidFill>
            <a:srgbClr val="00A6CE"/>
          </a:solidFill>
          <a:ln>
            <a:solidFill>
              <a:srgbClr val="00A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C4F2"/>
                </a:solidFill>
              </a:ln>
              <a:solidFill>
                <a:srgbClr val="00C4F2"/>
              </a:solidFill>
              <a:latin typeface="Calibri"/>
            </a:endParaRPr>
          </a:p>
        </p:txBody>
      </p:sp>
      <p:sp>
        <p:nvSpPr>
          <p:cNvPr id="27" name="TextBox 26">
            <a:extLst>
              <a:ext uri="{FF2B5EF4-FFF2-40B4-BE49-F238E27FC236}">
                <a16:creationId xmlns:a16="http://schemas.microsoft.com/office/drawing/2014/main" id="{2734C32A-B6E3-4855-A07E-40DAD776A62D}"/>
              </a:ext>
            </a:extLst>
          </p:cNvPr>
          <p:cNvSpPr txBox="1"/>
          <p:nvPr/>
        </p:nvSpPr>
        <p:spPr>
          <a:xfrm>
            <a:off x="6506055" y="1872757"/>
            <a:ext cx="2515877" cy="507831"/>
          </a:xfrm>
          <a:prstGeom prst="rect">
            <a:avLst/>
          </a:prstGeom>
          <a:noFill/>
        </p:spPr>
        <p:txBody>
          <a:bodyPr wrap="square" rtlCol="0">
            <a:spAutoFit/>
          </a:bodyPr>
          <a:lstStyle/>
          <a:p>
            <a:r>
              <a:rPr lang="en-US" sz="1350" dirty="0">
                <a:solidFill>
                  <a:srgbClr val="00A6CE"/>
                </a:solidFill>
                <a:latin typeface="Arial" panose="020B0604020202020204" pitchFamily="34" charset="0"/>
                <a:cs typeface="Arial" panose="020B0604020202020204" pitchFamily="34" charset="0"/>
              </a:rPr>
              <a:t>25% new LED fixture bonus only available while funds last.</a:t>
            </a:r>
          </a:p>
        </p:txBody>
      </p:sp>
      <p:pic>
        <p:nvPicPr>
          <p:cNvPr id="35" name="Picture 34">
            <a:extLst>
              <a:ext uri="{FF2B5EF4-FFF2-40B4-BE49-F238E27FC236}">
                <a16:creationId xmlns:a16="http://schemas.microsoft.com/office/drawing/2014/main" id="{CFD82028-F086-4352-852F-946C2B80DE91}"/>
              </a:ext>
            </a:extLst>
          </p:cNvPr>
          <p:cNvPicPr>
            <a:picLocks noChangeAspect="1"/>
          </p:cNvPicPr>
          <p:nvPr/>
        </p:nvPicPr>
        <p:blipFill>
          <a:blip r:embed="rId7"/>
          <a:stretch>
            <a:fillRect/>
          </a:stretch>
        </p:blipFill>
        <p:spPr>
          <a:xfrm>
            <a:off x="6486525" y="6208214"/>
            <a:ext cx="2505075" cy="563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animBg="1"/>
      <p:bldP spid="12" grpId="0"/>
      <p:bldP spid="13" grpId="0"/>
      <p:bldP spid="14" grpId="0"/>
      <p:bldP spid="15" grpId="0"/>
      <p:bldP spid="16" grpId="0"/>
      <p:bldP spid="17" grpId="0" animBg="1"/>
      <p:bldP spid="19" grpId="0" animBg="1"/>
      <p:bldP spid="20" grpId="0"/>
      <p:bldP spid="5" grpId="0" animBg="1"/>
      <p:bldP spid="6" grpId="0"/>
      <p:bldP spid="30" grpId="0" animBg="1"/>
      <p:bldP spid="31" grpId="0"/>
      <p:bldP spid="26" grpId="0"/>
      <p:bldP spid="33" grpId="0"/>
      <p:bldP spid="28" grpId="0"/>
      <p:bldP spid="29" grpId="0"/>
      <p:bldP spid="32" grpId="0" animBg="1"/>
      <p:bldP spid="38" grpId="0"/>
      <p:bldP spid="39" grpId="0"/>
      <p:bldP spid="9"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ow-Electricity-Gets-to-You-(larger).png"/>
          <p:cNvPicPr>
            <a:picLocks noChangeAspect="1"/>
          </p:cNvPicPr>
          <p:nvPr/>
        </p:nvPicPr>
        <p:blipFill>
          <a:blip r:embed="rId3" cstate="print"/>
          <a:stretch>
            <a:fillRect/>
          </a:stretch>
        </p:blipFill>
        <p:spPr>
          <a:xfrm>
            <a:off x="232139" y="762000"/>
            <a:ext cx="8697401" cy="5353050"/>
          </a:xfrm>
          <a:prstGeom prst="rect">
            <a:avLst/>
          </a:prstGeom>
        </p:spPr>
      </p:pic>
      <p:sp>
        <p:nvSpPr>
          <p:cNvPr id="4" name="Rectangle 3"/>
          <p:cNvSpPr/>
          <p:nvPr/>
        </p:nvSpPr>
        <p:spPr>
          <a:xfrm>
            <a:off x="-1" y="-1358"/>
            <a:ext cx="6235631" cy="1009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008AD8"/>
              </a:solidFill>
              <a:latin typeface="Calibri"/>
            </a:endParaRPr>
          </a:p>
        </p:txBody>
      </p:sp>
      <p:sp>
        <p:nvSpPr>
          <p:cNvPr id="5" name="TextBox 4"/>
          <p:cNvSpPr txBox="1"/>
          <p:nvPr/>
        </p:nvSpPr>
        <p:spPr>
          <a:xfrm>
            <a:off x="628649" y="205836"/>
            <a:ext cx="5362575" cy="646331"/>
          </a:xfrm>
          <a:prstGeom prst="rect">
            <a:avLst/>
          </a:prstGeom>
          <a:noFill/>
          <a:ln>
            <a:noFill/>
          </a:ln>
        </p:spPr>
        <p:txBody>
          <a:bodyPr wrap="square" rtlCol="0">
            <a:spAutoFit/>
          </a:bodyPr>
          <a:lstStyle/>
          <a:p>
            <a:pPr>
              <a:defRPr/>
            </a:pPr>
            <a:r>
              <a:rPr lang="en-US" dirty="0">
                <a:solidFill>
                  <a:prstClr val="white"/>
                </a:solidFill>
                <a:latin typeface="Arial" pitchFamily="34" charset="0"/>
                <a:cs typeface="Arial" pitchFamily="34" charset="0"/>
              </a:rPr>
              <a:t>Platte River Power Authority provides electricity to Estes Park, Fort Collins, Longmont, and Loveland</a:t>
            </a:r>
          </a:p>
        </p:txBody>
      </p:sp>
      <p:sp>
        <p:nvSpPr>
          <p:cNvPr id="6" name="TextBox 5"/>
          <p:cNvSpPr txBox="1"/>
          <p:nvPr/>
        </p:nvSpPr>
        <p:spPr>
          <a:xfrm>
            <a:off x="2371725" y="1551486"/>
            <a:ext cx="1485900" cy="300082"/>
          </a:xfrm>
          <a:prstGeom prst="rect">
            <a:avLst/>
          </a:prstGeom>
          <a:noFill/>
        </p:spPr>
        <p:txBody>
          <a:bodyPr wrap="square" rtlCol="0">
            <a:spAutoFit/>
          </a:bodyPr>
          <a:lstStyle/>
          <a:p>
            <a:pPr>
              <a:defRPr/>
            </a:pPr>
            <a:r>
              <a:rPr lang="en-US" sz="1350" b="1" dirty="0">
                <a:solidFill>
                  <a:schemeClr val="bg2"/>
                </a:solidFill>
                <a:latin typeface="Arial" pitchFamily="34" charset="0"/>
                <a:cs typeface="Arial" pitchFamily="34" charset="0"/>
              </a:rPr>
              <a:t>Generation</a:t>
            </a:r>
          </a:p>
        </p:txBody>
      </p:sp>
      <p:sp>
        <p:nvSpPr>
          <p:cNvPr id="7" name="TextBox 6"/>
          <p:cNvSpPr txBox="1"/>
          <p:nvPr/>
        </p:nvSpPr>
        <p:spPr>
          <a:xfrm>
            <a:off x="6261463" y="953501"/>
            <a:ext cx="1200150" cy="300082"/>
          </a:xfrm>
          <a:prstGeom prst="rect">
            <a:avLst/>
          </a:prstGeom>
          <a:noFill/>
        </p:spPr>
        <p:txBody>
          <a:bodyPr wrap="square" rtlCol="0">
            <a:spAutoFit/>
          </a:bodyPr>
          <a:lstStyle/>
          <a:p>
            <a:pPr algn="ctr">
              <a:defRPr/>
            </a:pPr>
            <a:r>
              <a:rPr lang="en-US" sz="1350" b="1" dirty="0">
                <a:solidFill>
                  <a:schemeClr val="bg2"/>
                </a:solidFill>
                <a:latin typeface="Arial" pitchFamily="34" charset="0"/>
                <a:cs typeface="Arial" pitchFamily="34" charset="0"/>
              </a:rPr>
              <a:t>Substation</a:t>
            </a:r>
          </a:p>
        </p:txBody>
      </p:sp>
      <p:sp>
        <p:nvSpPr>
          <p:cNvPr id="8" name="TextBox 7"/>
          <p:cNvSpPr txBox="1"/>
          <p:nvPr/>
        </p:nvSpPr>
        <p:spPr>
          <a:xfrm>
            <a:off x="6235631" y="2882389"/>
            <a:ext cx="1714500" cy="507831"/>
          </a:xfrm>
          <a:prstGeom prst="rect">
            <a:avLst/>
          </a:prstGeom>
          <a:noFill/>
        </p:spPr>
        <p:txBody>
          <a:bodyPr wrap="square" rtlCol="0">
            <a:spAutoFit/>
          </a:bodyPr>
          <a:lstStyle/>
          <a:p>
            <a:pPr algn="ctr">
              <a:defRPr/>
            </a:pPr>
            <a:r>
              <a:rPr lang="en-US" sz="1350" b="1" dirty="0">
                <a:solidFill>
                  <a:schemeClr val="bg2"/>
                </a:solidFill>
                <a:latin typeface="Arial" pitchFamily="34" charset="0"/>
                <a:cs typeface="Arial" pitchFamily="34" charset="0"/>
              </a:rPr>
              <a:t>Transmission networks</a:t>
            </a:r>
          </a:p>
        </p:txBody>
      </p:sp>
      <p:sp>
        <p:nvSpPr>
          <p:cNvPr id="9" name="TextBox 8"/>
          <p:cNvSpPr txBox="1"/>
          <p:nvPr/>
        </p:nvSpPr>
        <p:spPr>
          <a:xfrm>
            <a:off x="6282961" y="4877793"/>
            <a:ext cx="1200150" cy="300082"/>
          </a:xfrm>
          <a:prstGeom prst="rect">
            <a:avLst/>
          </a:prstGeom>
          <a:noFill/>
        </p:spPr>
        <p:txBody>
          <a:bodyPr wrap="square" rtlCol="0">
            <a:spAutoFit/>
          </a:bodyPr>
          <a:lstStyle/>
          <a:p>
            <a:pPr algn="ctr">
              <a:defRPr/>
            </a:pPr>
            <a:r>
              <a:rPr lang="en-US" sz="1350" b="1" dirty="0">
                <a:solidFill>
                  <a:schemeClr val="bg2"/>
                </a:solidFill>
                <a:latin typeface="Arial" pitchFamily="34" charset="0"/>
                <a:cs typeface="Arial" pitchFamily="34" charset="0"/>
              </a:rPr>
              <a:t>Substation</a:t>
            </a:r>
          </a:p>
        </p:txBody>
      </p:sp>
      <p:sp>
        <p:nvSpPr>
          <p:cNvPr id="10" name="TextBox 9"/>
          <p:cNvSpPr txBox="1"/>
          <p:nvPr/>
        </p:nvSpPr>
        <p:spPr>
          <a:xfrm>
            <a:off x="3714750" y="4000501"/>
            <a:ext cx="1828800" cy="300082"/>
          </a:xfrm>
          <a:prstGeom prst="rect">
            <a:avLst/>
          </a:prstGeom>
          <a:noFill/>
        </p:spPr>
        <p:txBody>
          <a:bodyPr wrap="square" rtlCol="0">
            <a:spAutoFit/>
          </a:bodyPr>
          <a:lstStyle/>
          <a:p>
            <a:pPr algn="ctr">
              <a:defRPr/>
            </a:pPr>
            <a:r>
              <a:rPr lang="en-US" sz="1350" b="1" dirty="0">
                <a:solidFill>
                  <a:schemeClr val="bg2"/>
                </a:solidFill>
                <a:latin typeface="Arial" pitchFamily="34" charset="0"/>
                <a:cs typeface="Arial" pitchFamily="34" charset="0"/>
              </a:rPr>
              <a:t>Distribution lines</a:t>
            </a:r>
          </a:p>
        </p:txBody>
      </p:sp>
      <p:sp>
        <p:nvSpPr>
          <p:cNvPr id="11" name="TextBox 10"/>
          <p:cNvSpPr txBox="1"/>
          <p:nvPr/>
        </p:nvSpPr>
        <p:spPr>
          <a:xfrm>
            <a:off x="1057275" y="5404328"/>
            <a:ext cx="2114550" cy="300082"/>
          </a:xfrm>
          <a:prstGeom prst="rect">
            <a:avLst/>
          </a:prstGeom>
          <a:noFill/>
        </p:spPr>
        <p:txBody>
          <a:bodyPr wrap="square" rtlCol="0">
            <a:spAutoFit/>
          </a:bodyPr>
          <a:lstStyle/>
          <a:p>
            <a:pPr algn="ctr">
              <a:defRPr/>
            </a:pPr>
            <a:r>
              <a:rPr lang="en-US" sz="1350" b="1" dirty="0">
                <a:solidFill>
                  <a:schemeClr val="bg2"/>
                </a:solidFill>
                <a:latin typeface="Arial" pitchFamily="34" charset="0"/>
                <a:cs typeface="Arial" pitchFamily="34" charset="0"/>
              </a:rPr>
              <a:t>Customers</a:t>
            </a:r>
          </a:p>
        </p:txBody>
      </p:sp>
      <p:sp>
        <p:nvSpPr>
          <p:cNvPr id="12" name="TextBox 11"/>
          <p:cNvSpPr txBox="1"/>
          <p:nvPr/>
        </p:nvSpPr>
        <p:spPr>
          <a:xfrm>
            <a:off x="585935" y="2807505"/>
            <a:ext cx="1257300" cy="219291"/>
          </a:xfrm>
          <a:prstGeom prst="rect">
            <a:avLst/>
          </a:prstGeom>
          <a:noFill/>
        </p:spPr>
        <p:txBody>
          <a:bodyPr wrap="square" rtlCol="0">
            <a:spAutoFit/>
          </a:bodyPr>
          <a:lstStyle/>
          <a:p>
            <a:pPr algn="ctr">
              <a:defRPr/>
            </a:pPr>
            <a:r>
              <a:rPr lang="en-US" sz="825" b="1" dirty="0">
                <a:solidFill>
                  <a:srgbClr val="0D0D0D"/>
                </a:solidFill>
                <a:latin typeface="Arial" pitchFamily="34" charset="0"/>
                <a:cs typeface="Arial" pitchFamily="34" charset="0"/>
              </a:rPr>
              <a:t>Coal and natural gas</a:t>
            </a:r>
          </a:p>
        </p:txBody>
      </p:sp>
      <p:sp>
        <p:nvSpPr>
          <p:cNvPr id="13" name="TextBox 12"/>
          <p:cNvSpPr txBox="1"/>
          <p:nvPr/>
        </p:nvSpPr>
        <p:spPr>
          <a:xfrm>
            <a:off x="2257425" y="2817823"/>
            <a:ext cx="857250" cy="219291"/>
          </a:xfrm>
          <a:prstGeom prst="rect">
            <a:avLst/>
          </a:prstGeom>
          <a:noFill/>
        </p:spPr>
        <p:txBody>
          <a:bodyPr wrap="square" rtlCol="0">
            <a:spAutoFit/>
          </a:bodyPr>
          <a:lstStyle/>
          <a:p>
            <a:pPr algn="ctr">
              <a:defRPr/>
            </a:pPr>
            <a:r>
              <a:rPr lang="en-US" sz="825" b="1" dirty="0">
                <a:solidFill>
                  <a:srgbClr val="0D0D0D"/>
                </a:solidFill>
                <a:latin typeface="Arial" pitchFamily="34" charset="0"/>
                <a:cs typeface="Arial" pitchFamily="34" charset="0"/>
              </a:rPr>
              <a:t>Wind</a:t>
            </a:r>
          </a:p>
        </p:txBody>
      </p:sp>
      <p:sp>
        <p:nvSpPr>
          <p:cNvPr id="14" name="TextBox 13"/>
          <p:cNvSpPr txBox="1"/>
          <p:nvPr/>
        </p:nvSpPr>
        <p:spPr>
          <a:xfrm>
            <a:off x="3586310" y="2831861"/>
            <a:ext cx="1028700" cy="219291"/>
          </a:xfrm>
          <a:prstGeom prst="rect">
            <a:avLst/>
          </a:prstGeom>
          <a:noFill/>
        </p:spPr>
        <p:txBody>
          <a:bodyPr wrap="square" rtlCol="0">
            <a:spAutoFit/>
          </a:bodyPr>
          <a:lstStyle/>
          <a:p>
            <a:pPr algn="ctr">
              <a:defRPr/>
            </a:pPr>
            <a:r>
              <a:rPr lang="en-US" sz="825" b="1" dirty="0">
                <a:solidFill>
                  <a:srgbClr val="0D0D0D"/>
                </a:solidFill>
                <a:latin typeface="Arial" pitchFamily="34" charset="0"/>
                <a:cs typeface="Arial" pitchFamily="34" charset="0"/>
              </a:rPr>
              <a:t>Solar</a:t>
            </a:r>
          </a:p>
        </p:txBody>
      </p:sp>
      <p:sp>
        <p:nvSpPr>
          <p:cNvPr id="15" name="TextBox 14"/>
          <p:cNvSpPr txBox="1"/>
          <p:nvPr/>
        </p:nvSpPr>
        <p:spPr>
          <a:xfrm>
            <a:off x="4814887" y="2834361"/>
            <a:ext cx="1143000" cy="219291"/>
          </a:xfrm>
          <a:prstGeom prst="rect">
            <a:avLst/>
          </a:prstGeom>
          <a:noFill/>
        </p:spPr>
        <p:txBody>
          <a:bodyPr wrap="square" rtlCol="0">
            <a:spAutoFit/>
          </a:bodyPr>
          <a:lstStyle/>
          <a:p>
            <a:pPr algn="ctr">
              <a:defRPr/>
            </a:pPr>
            <a:r>
              <a:rPr lang="en-US" sz="825" b="1" dirty="0">
                <a:solidFill>
                  <a:srgbClr val="0D0D0D"/>
                </a:solidFill>
                <a:latin typeface="Arial" pitchFamily="34" charset="0"/>
                <a:cs typeface="Arial" pitchFamily="34" charset="0"/>
              </a:rPr>
              <a:t>Hydro</a:t>
            </a:r>
          </a:p>
        </p:txBody>
      </p:sp>
      <p:sp>
        <p:nvSpPr>
          <p:cNvPr id="16" name="Rounded Rectangle 15"/>
          <p:cNvSpPr/>
          <p:nvPr/>
        </p:nvSpPr>
        <p:spPr>
          <a:xfrm>
            <a:off x="409575" y="3771899"/>
            <a:ext cx="6448425" cy="2048159"/>
          </a:xfrm>
          <a:prstGeom prst="roundRect">
            <a:avLst/>
          </a:pr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48A23F"/>
              </a:solidFill>
              <a:latin typeface="Calibri"/>
            </a:endParaRPr>
          </a:p>
        </p:txBody>
      </p:sp>
      <p:sp>
        <p:nvSpPr>
          <p:cNvPr id="18" name="TextBox 17"/>
          <p:cNvSpPr txBox="1"/>
          <p:nvPr/>
        </p:nvSpPr>
        <p:spPr>
          <a:xfrm>
            <a:off x="628649" y="5888844"/>
            <a:ext cx="6067426" cy="276999"/>
          </a:xfrm>
          <a:prstGeom prst="rect">
            <a:avLst/>
          </a:prstGeom>
          <a:noFill/>
        </p:spPr>
        <p:txBody>
          <a:bodyPr wrap="square" rtlCol="0">
            <a:spAutoFit/>
          </a:bodyPr>
          <a:lstStyle/>
          <a:p>
            <a:pPr algn="ctr">
              <a:defRPr/>
            </a:pPr>
            <a:r>
              <a:rPr lang="en-US" sz="1200" b="1" dirty="0">
                <a:solidFill>
                  <a:schemeClr val="bg2"/>
                </a:solidFill>
                <a:latin typeface="Arial" pitchFamily="34" charset="0"/>
                <a:cs typeface="Arial" pitchFamily="34" charset="0"/>
              </a:rPr>
              <a:t>Platte River’s owner communities distribute power to customers</a:t>
            </a:r>
          </a:p>
        </p:txBody>
      </p:sp>
      <p:pic>
        <p:nvPicPr>
          <p:cNvPr id="19" name="Picture 18">
            <a:extLst>
              <a:ext uri="{FF2B5EF4-FFF2-40B4-BE49-F238E27FC236}">
                <a16:creationId xmlns:a16="http://schemas.microsoft.com/office/drawing/2014/main" id="{58E8CB95-0476-489E-802E-1C360BDCC62D}"/>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37009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000125" y="1251592"/>
            <a:ext cx="7143750" cy="676275"/>
          </a:xfrm>
        </p:spPr>
        <p:txBody>
          <a:bodyPr>
            <a:normAutofit/>
          </a:bodyPr>
          <a:lstStyle/>
          <a:p>
            <a:r>
              <a:rPr lang="en-US" sz="3200" b="1" dirty="0"/>
              <a:t>2019 rebates</a:t>
            </a:r>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785814" y="1905346"/>
            <a:ext cx="7286624" cy="4351339"/>
          </a:xfrm>
        </p:spPr>
        <p:txBody>
          <a:bodyPr/>
          <a:lstStyle/>
          <a:p>
            <a:pPr marL="170256" indent="0">
              <a:buNone/>
            </a:pPr>
            <a:r>
              <a:rPr lang="en-US" sz="2000" b="1" dirty="0">
                <a:solidFill>
                  <a:schemeClr val="bg1"/>
                </a:solidFill>
                <a:latin typeface="Arial" pitchFamily="34" charset="0"/>
                <a:cs typeface="Arial" pitchFamily="34" charset="0"/>
              </a:rPr>
              <a:t>Lighting (New &amp; Major Reno)</a:t>
            </a:r>
            <a:endParaRPr lang="en-US" b="1" dirty="0">
              <a:solidFill>
                <a:schemeClr val="bg1"/>
              </a:solidFill>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7" name="Content Placeholder 2">
            <a:extLst>
              <a:ext uri="{FF2B5EF4-FFF2-40B4-BE49-F238E27FC236}">
                <a16:creationId xmlns:a16="http://schemas.microsoft.com/office/drawing/2014/main" id="{C9C0AE1C-E609-4403-9CA3-3BF6DD0FFAB8}"/>
              </a:ext>
            </a:extLst>
          </p:cNvPr>
          <p:cNvSpPr txBox="1">
            <a:spLocks/>
          </p:cNvSpPr>
          <p:nvPr/>
        </p:nvSpPr>
        <p:spPr>
          <a:xfrm>
            <a:off x="1188536" y="2421457"/>
            <a:ext cx="3886200" cy="483076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chemeClr val="bg1"/>
                </a:solidFill>
                <a:latin typeface="Arial" pitchFamily="34" charset="0"/>
                <a:cs typeface="Arial" pitchFamily="34" charset="0"/>
              </a:rPr>
              <a:t>Custom rebate: $0.10 per kWh saved annually</a:t>
            </a:r>
          </a:p>
          <a:p>
            <a:endParaRPr lang="en-US" sz="1800" dirty="0">
              <a:solidFill>
                <a:schemeClr val="bg1"/>
              </a:solidFill>
              <a:latin typeface="Arial" pitchFamily="34" charset="0"/>
              <a:cs typeface="Arial" pitchFamily="34" charset="0"/>
            </a:endParaRPr>
          </a:p>
          <a:p>
            <a:r>
              <a:rPr lang="en-US" sz="1800" dirty="0">
                <a:solidFill>
                  <a:schemeClr val="bg1"/>
                </a:solidFill>
                <a:latin typeface="Arial" pitchFamily="34" charset="0"/>
                <a:cs typeface="Arial" pitchFamily="34" charset="0"/>
              </a:rPr>
              <a:t>Must beat code requirements by minimum of 10%. ASHRAE Building Area Method (based on space use type LPD)</a:t>
            </a:r>
          </a:p>
          <a:p>
            <a:pPr lvl="1"/>
            <a:r>
              <a:rPr lang="en-US" sz="1600" dirty="0">
                <a:solidFill>
                  <a:schemeClr val="bg1"/>
                </a:solidFill>
                <a:latin typeface="Arial" pitchFamily="34" charset="0"/>
                <a:cs typeface="Arial" pitchFamily="34" charset="0"/>
              </a:rPr>
              <a:t>Watts per square foot</a:t>
            </a:r>
          </a:p>
          <a:p>
            <a:pPr>
              <a:buFont typeface="Arial" panose="020B0604020202020204" pitchFamily="34" charset="0"/>
              <a:buNone/>
            </a:pPr>
            <a:endParaRPr lang="en-US" sz="1800" dirty="0">
              <a:solidFill>
                <a:schemeClr val="bg1"/>
              </a:solidFill>
              <a:latin typeface="Arial" pitchFamily="34" charset="0"/>
              <a:cs typeface="Arial" pitchFamily="34" charset="0"/>
            </a:endParaRPr>
          </a:p>
          <a:p>
            <a:r>
              <a:rPr lang="en-US" sz="1800" dirty="0">
                <a:solidFill>
                  <a:schemeClr val="bg1"/>
                </a:solidFill>
                <a:latin typeface="Arial" pitchFamily="34" charset="0"/>
                <a:cs typeface="Arial" pitchFamily="34" charset="0"/>
              </a:rPr>
              <a:t>When does it apply?</a:t>
            </a:r>
          </a:p>
          <a:p>
            <a:pPr lvl="1"/>
            <a:r>
              <a:rPr lang="en-US" sz="1600" dirty="0">
                <a:solidFill>
                  <a:schemeClr val="bg1"/>
                </a:solidFill>
                <a:latin typeface="Arial" pitchFamily="34" charset="0"/>
                <a:cs typeface="Arial" pitchFamily="34" charset="0"/>
              </a:rPr>
              <a:t>Interior only</a:t>
            </a:r>
          </a:p>
          <a:p>
            <a:pPr lvl="1"/>
            <a:endParaRPr lang="en-US" dirty="0">
              <a:solidFill>
                <a:schemeClr val="bg1"/>
              </a:solidFill>
              <a:latin typeface="Arial" pitchFamily="34" charset="0"/>
              <a:cs typeface="Arial" pitchFamily="34" charset="0"/>
            </a:endParaRPr>
          </a:p>
        </p:txBody>
      </p:sp>
      <p:pic>
        <p:nvPicPr>
          <p:cNvPr id="10" name="Picture 1">
            <a:extLst>
              <a:ext uri="{FF2B5EF4-FFF2-40B4-BE49-F238E27FC236}">
                <a16:creationId xmlns:a16="http://schemas.microsoft.com/office/drawing/2014/main" id="{F9AA9C91-A8BC-43A8-AE66-24239D4D75B7}"/>
              </a:ext>
            </a:extLst>
          </p:cNvPr>
          <p:cNvPicPr>
            <a:picLocks noChangeAspect="1" noChangeArrowheads="1"/>
          </p:cNvPicPr>
          <p:nvPr/>
        </p:nvPicPr>
        <p:blipFill>
          <a:blip r:embed="rId4" cstate="print"/>
          <a:srcRect l="11470" t="10000" r="76839" b="29000"/>
          <a:stretch>
            <a:fillRect/>
          </a:stretch>
        </p:blipFill>
        <p:spPr bwMode="auto">
          <a:xfrm>
            <a:off x="4872038" y="1306324"/>
            <a:ext cx="4038600" cy="4648200"/>
          </a:xfrm>
          <a:prstGeom prst="rect">
            <a:avLst/>
          </a:prstGeom>
          <a:noFill/>
          <a:ln w="9525">
            <a:solidFill>
              <a:schemeClr val="tx1"/>
            </a:solidFill>
            <a:miter lim="800000"/>
            <a:headEnd/>
            <a:tailEnd/>
          </a:ln>
        </p:spPr>
      </p:pic>
      <p:sp>
        <p:nvSpPr>
          <p:cNvPr id="11" name="Rectangle: Rounded Corners 10">
            <a:extLst>
              <a:ext uri="{FF2B5EF4-FFF2-40B4-BE49-F238E27FC236}">
                <a16:creationId xmlns:a16="http://schemas.microsoft.com/office/drawing/2014/main" id="{D54575F7-5B4B-4B29-B4F8-278B65F86D8A}"/>
              </a:ext>
            </a:extLst>
          </p:cNvPr>
          <p:cNvSpPr/>
          <p:nvPr/>
        </p:nvSpPr>
        <p:spPr>
          <a:xfrm>
            <a:off x="6067425" y="2257425"/>
            <a:ext cx="838200" cy="164032"/>
          </a:xfrm>
          <a:prstGeom prst="roundRect">
            <a:avLst/>
          </a:prstGeom>
          <a:blipFill dpi="0" rotWithShape="1">
            <a:blip r:embed="rId5">
              <a:alphaModFix amt="85000"/>
            </a:blip>
            <a:srcRect/>
            <a:tile tx="0" ty="0" sx="100000" sy="100000" flip="none" algn="tl"/>
          </a:blipFill>
          <a:ln>
            <a:solidFill>
              <a:schemeClr val="bg1"/>
            </a:solidFill>
          </a:ln>
          <a:effectLst>
            <a:outerShdw blurRad="25400" dist="50800" dir="5400000" algn="ctr" rotWithShape="0">
              <a:schemeClr val="bg1"/>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7BAC57-6889-42FF-BE84-368240ABDC7E}"/>
              </a:ext>
            </a:extLst>
          </p:cNvPr>
          <p:cNvSpPr/>
          <p:nvPr/>
        </p:nvSpPr>
        <p:spPr>
          <a:xfrm>
            <a:off x="4935976" y="2626662"/>
            <a:ext cx="753188" cy="152400"/>
          </a:xfrm>
          <a:prstGeom prst="roundRect">
            <a:avLst/>
          </a:prstGeom>
          <a:blipFill dpi="0" rotWithShape="1">
            <a:blip r:embed="rId5">
              <a:alphaModFix amt="92000"/>
            </a:blip>
            <a:srcRect/>
            <a:tile tx="0" ty="0" sx="100000" sy="100000" flip="none" algn="tl"/>
          </a:blipFill>
          <a:ln>
            <a:solidFill>
              <a:schemeClr val="bg1"/>
            </a:solidFill>
          </a:ln>
          <a:effectLst>
            <a:outerShdw blurRad="25400" dist="50800" dir="5400000" algn="ctr" rotWithShape="0">
              <a:schemeClr val="bg1"/>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F9B7C3E-C0B6-4874-9467-6B5CB9B1FFF4}"/>
              </a:ext>
            </a:extLst>
          </p:cNvPr>
          <p:cNvSpPr/>
          <p:nvPr/>
        </p:nvSpPr>
        <p:spPr>
          <a:xfrm>
            <a:off x="6186896" y="2613356"/>
            <a:ext cx="1026608" cy="519954"/>
          </a:xfrm>
          <a:prstGeom prst="roundRect">
            <a:avLst/>
          </a:prstGeom>
          <a:blipFill dpi="0" rotWithShape="1">
            <a:blip r:embed="rId5">
              <a:alphaModFix amt="88000"/>
            </a:blip>
            <a:srcRect/>
            <a:tile tx="0" ty="0" sx="100000" sy="100000" flip="none" algn="tl"/>
          </a:blipFill>
          <a:ln>
            <a:solidFill>
              <a:schemeClr val="bg1"/>
            </a:solidFill>
          </a:ln>
          <a:effectLst>
            <a:outerShdw blurRad="50800" dist="50800" dir="5400000" algn="ctr" rotWithShape="0">
              <a:schemeClr val="bg1"/>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8B39CEF-CBBD-4AEE-935C-8781FDDACC25}"/>
              </a:ext>
            </a:extLst>
          </p:cNvPr>
          <p:cNvSpPr/>
          <p:nvPr/>
        </p:nvSpPr>
        <p:spPr>
          <a:xfrm>
            <a:off x="7511422" y="2626662"/>
            <a:ext cx="1026608" cy="553496"/>
          </a:xfrm>
          <a:prstGeom prst="roundRect">
            <a:avLst/>
          </a:prstGeom>
          <a:blipFill dpi="0" rotWithShape="1">
            <a:blip r:embed="rId5">
              <a:alphaModFix amt="82000"/>
            </a:blip>
            <a:srcRect/>
            <a:tile tx="0" ty="0" sx="100000" sy="100000" flip="none" algn="tl"/>
          </a:blipFill>
          <a:ln>
            <a:solidFill>
              <a:schemeClr val="bg1"/>
            </a:solidFill>
          </a:ln>
          <a:effectLst>
            <a:outerShdw blurRad="50800" dist="50800" dir="5400000" algn="ctr" rotWithShape="0">
              <a:schemeClr val="bg1"/>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623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761570" y="1034239"/>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509155" y="1797247"/>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Cooling:</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D451C447-7BAE-492A-90E3-1CA8F735B7EB}"/>
              </a:ext>
            </a:extLst>
          </p:cNvPr>
          <p:cNvPicPr>
            <a:picLocks noChangeAspect="1"/>
          </p:cNvPicPr>
          <p:nvPr/>
        </p:nvPicPr>
        <p:blipFill>
          <a:blip r:embed="rId4"/>
          <a:stretch>
            <a:fillRect/>
          </a:stretch>
        </p:blipFill>
        <p:spPr>
          <a:xfrm>
            <a:off x="761570" y="2221276"/>
            <a:ext cx="7787114" cy="2415447"/>
          </a:xfrm>
          <a:prstGeom prst="rect">
            <a:avLst/>
          </a:prstGeom>
        </p:spPr>
      </p:pic>
    </p:spTree>
    <p:extLst>
      <p:ext uri="{BB962C8B-B14F-4D97-AF65-F5344CB8AC3E}">
        <p14:creationId xmlns:p14="http://schemas.microsoft.com/office/powerpoint/2010/main" val="349309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904009" y="320984"/>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706581" y="1033453"/>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Building envelop:</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CC4C592D-D6DE-4A2A-8816-D40EDC5087BF}"/>
              </a:ext>
            </a:extLst>
          </p:cNvPr>
          <p:cNvPicPr>
            <a:picLocks noChangeAspect="1"/>
          </p:cNvPicPr>
          <p:nvPr/>
        </p:nvPicPr>
        <p:blipFill>
          <a:blip r:embed="rId4"/>
          <a:stretch>
            <a:fillRect/>
          </a:stretch>
        </p:blipFill>
        <p:spPr>
          <a:xfrm>
            <a:off x="1166354" y="1465118"/>
            <a:ext cx="6811291" cy="4582906"/>
          </a:xfrm>
          <a:prstGeom prst="rect">
            <a:avLst/>
          </a:prstGeom>
        </p:spPr>
      </p:pic>
    </p:spTree>
    <p:extLst>
      <p:ext uri="{BB962C8B-B14F-4D97-AF65-F5344CB8AC3E}">
        <p14:creationId xmlns:p14="http://schemas.microsoft.com/office/powerpoint/2010/main" val="4272467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000125" y="86579"/>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810490" y="752899"/>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Food service equipment:</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A6487FBD-2CFD-4912-8B1D-51C341446ADA}"/>
              </a:ext>
            </a:extLst>
          </p:cNvPr>
          <p:cNvPicPr>
            <a:picLocks noChangeAspect="1"/>
          </p:cNvPicPr>
          <p:nvPr/>
        </p:nvPicPr>
        <p:blipFill>
          <a:blip r:embed="rId4"/>
          <a:stretch>
            <a:fillRect/>
          </a:stretch>
        </p:blipFill>
        <p:spPr>
          <a:xfrm>
            <a:off x="2026226" y="1164160"/>
            <a:ext cx="5335732" cy="5121974"/>
          </a:xfrm>
          <a:prstGeom prst="rect">
            <a:avLst/>
          </a:prstGeom>
        </p:spPr>
      </p:pic>
    </p:spTree>
    <p:extLst>
      <p:ext uri="{BB962C8B-B14F-4D97-AF65-F5344CB8AC3E}">
        <p14:creationId xmlns:p14="http://schemas.microsoft.com/office/powerpoint/2010/main" val="293545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595312" y="333858"/>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358487" y="1015067"/>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Grocery:</a:t>
            </a:r>
            <a:endParaRPr lang="en-US" dirty="0">
              <a:solidFill>
                <a:srgbClr val="FDB525"/>
              </a:solidFill>
              <a:latin typeface="Arial" panose="020B0604020202020204" pitchFamily="34" charset="0"/>
              <a:cs typeface="Arial" panose="020B0604020202020204" pitchFamily="34" charset="0"/>
            </a:endParaRPr>
          </a:p>
          <a:p>
            <a:endParaRPr lang="en-US" dirty="0"/>
          </a:p>
        </p:txBody>
      </p:sp>
      <p:graphicFrame>
        <p:nvGraphicFramePr>
          <p:cNvPr id="9" name="Table 8">
            <a:extLst>
              <a:ext uri="{FF2B5EF4-FFF2-40B4-BE49-F238E27FC236}">
                <a16:creationId xmlns:a16="http://schemas.microsoft.com/office/drawing/2014/main" id="{085E17D2-A8FB-47C0-9242-88580D66A6C4}"/>
              </a:ext>
            </a:extLst>
          </p:cNvPr>
          <p:cNvGraphicFramePr>
            <a:graphicFrameLocks noGrp="1"/>
          </p:cNvGraphicFramePr>
          <p:nvPr>
            <p:extLst>
              <p:ext uri="{D42A27DB-BD31-4B8C-83A1-F6EECF244321}">
                <p14:modId xmlns:p14="http://schemas.microsoft.com/office/powerpoint/2010/main" val="3987246125"/>
              </p:ext>
            </p:extLst>
          </p:nvPr>
        </p:nvGraphicFramePr>
        <p:xfrm>
          <a:off x="624978" y="1418045"/>
          <a:ext cx="7894043" cy="5071772"/>
        </p:xfrm>
        <a:graphic>
          <a:graphicData uri="http://schemas.openxmlformats.org/drawingml/2006/table">
            <a:tbl>
              <a:tblPr/>
              <a:tblGrid>
                <a:gridCol w="4432494">
                  <a:extLst>
                    <a:ext uri="{9D8B030D-6E8A-4147-A177-3AD203B41FA5}">
                      <a16:colId xmlns:a16="http://schemas.microsoft.com/office/drawing/2014/main" val="529662395"/>
                    </a:ext>
                  </a:extLst>
                </a:gridCol>
                <a:gridCol w="1525772">
                  <a:extLst>
                    <a:ext uri="{9D8B030D-6E8A-4147-A177-3AD203B41FA5}">
                      <a16:colId xmlns:a16="http://schemas.microsoft.com/office/drawing/2014/main" val="2726472067"/>
                    </a:ext>
                  </a:extLst>
                </a:gridCol>
                <a:gridCol w="468468">
                  <a:extLst>
                    <a:ext uri="{9D8B030D-6E8A-4147-A177-3AD203B41FA5}">
                      <a16:colId xmlns:a16="http://schemas.microsoft.com/office/drawing/2014/main" val="2100053104"/>
                    </a:ext>
                  </a:extLst>
                </a:gridCol>
                <a:gridCol w="1467309">
                  <a:extLst>
                    <a:ext uri="{9D8B030D-6E8A-4147-A177-3AD203B41FA5}">
                      <a16:colId xmlns:a16="http://schemas.microsoft.com/office/drawing/2014/main" val="3511404773"/>
                    </a:ext>
                  </a:extLst>
                </a:gridCol>
              </a:tblGrid>
              <a:tr h="37646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Equipment Type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endParaRPr lang="en-US" sz="1500" b="1" dirty="0">
                        <a:solidFill>
                          <a:srgbClr val="FFFFFF"/>
                        </a:solidFill>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15000"/>
                        </a:lnSpc>
                        <a:spcBef>
                          <a:spcPts val="0"/>
                        </a:spcBef>
                        <a:spcAft>
                          <a:spcPts val="0"/>
                        </a:spcAft>
                      </a:pPr>
                      <a:r>
                        <a:rPr lang="en-US" sz="1500" b="1">
                          <a:solidFill>
                            <a:srgbClr val="FFFFFF"/>
                          </a:solidFill>
                          <a:latin typeface="Arial" panose="020B0604020202020204" pitchFamily="34" charset="0"/>
                          <a:ea typeface="Times New Roman"/>
                          <a:cs typeface="Arial" panose="020B0604020202020204" pitchFamily="34" charset="0"/>
                        </a:rPr>
                        <a:t>Rebate</a:t>
                      </a:r>
                      <a:endParaRPr lang="en-US" sz="1500" b="1" dirty="0">
                        <a:solidFill>
                          <a:srgbClr val="FFFFFF"/>
                        </a:solidFill>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15000"/>
                        </a:lnSpc>
                        <a:spcBef>
                          <a:spcPts val="0"/>
                        </a:spcBef>
                        <a:spcAft>
                          <a:spcPts val="0"/>
                        </a:spcAft>
                      </a:pPr>
                      <a:r>
                        <a:rPr lang="en-US" sz="1500" b="1" dirty="0">
                          <a:solidFill>
                            <a:srgbClr val="FFFFFF"/>
                          </a:solidFill>
                          <a:latin typeface="Arial" panose="020B0604020202020204" pitchFamily="34" charset="0"/>
                          <a:ea typeface="Times New Roman"/>
                          <a:cs typeface="Arial" panose="020B0604020202020204" pitchFamily="34" charset="0"/>
                        </a:rPr>
                        <a:t>Rebate</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2479690"/>
                  </a:ext>
                </a:extLst>
              </a:tr>
              <a:tr h="311564">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500" dirty="0">
                          <a:solidFill>
                            <a:schemeClr val="bg1">
                              <a:lumMod val="50000"/>
                            </a:schemeClr>
                          </a:solidFill>
                          <a:latin typeface="+mn-lt"/>
                          <a:ea typeface="Times New Roman"/>
                          <a:cs typeface="Arial" panose="020B0604020202020204" pitchFamily="34" charset="0"/>
                        </a:rPr>
                        <a:t>Door auto-closer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dirty="0">
                          <a:solidFill>
                            <a:schemeClr val="bg1">
                              <a:lumMod val="50000"/>
                            </a:schemeClr>
                          </a:solidFill>
                          <a:latin typeface="+mn-lt"/>
                        </a:rPr>
                        <a:t>Freezer/Cooler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algn="ctr"/>
                      <a:r>
                        <a:rPr lang="en-US" sz="1500" dirty="0">
                          <a:solidFill>
                            <a:srgbClr val="000000"/>
                          </a:solidFill>
                          <a:latin typeface="+mn-lt"/>
                          <a:ea typeface="Times New Roman"/>
                          <a:cs typeface="Arial" panose="020B0604020202020204" pitchFamily="34" charset="0"/>
                        </a:rPr>
                        <a:t>$50 per door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$50/door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88251991"/>
                  </a:ext>
                </a:extLst>
              </a:tr>
              <a:tr h="33250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Door gaskets </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mn-lt"/>
                        </a:rPr>
                        <a:t>Freezer/Cooler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a:solidFill>
                            <a:srgbClr val="000000"/>
                          </a:solidFill>
                          <a:latin typeface="+mn-lt"/>
                          <a:ea typeface="Times New Roman"/>
                          <a:cs typeface="Arial" panose="020B0604020202020204" pitchFamily="34" charset="0"/>
                        </a:rPr>
                        <a:t>$7/$6</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$7/$6</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extLst>
                  <a:ext uri="{0D108BD9-81ED-4DB2-BD59-A6C34878D82A}">
                    <a16:rowId xmlns:a16="http://schemas.microsoft.com/office/drawing/2014/main" val="395313592"/>
                  </a:ext>
                </a:extLst>
              </a:tr>
              <a:tr h="290946">
                <a:tc>
                  <a:txBody>
                    <a:body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Strip curtains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mn-lt"/>
                        </a:rPr>
                        <a:t>Freezer/Cooler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$75/$150 per door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$75/$150/door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7488461"/>
                  </a:ext>
                </a:extLst>
              </a:tr>
              <a:tr h="322118">
                <a:tc>
                  <a:txBody>
                    <a:body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Suction line insulation</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$1.50 per lineal ft</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extLst>
                  <a:ext uri="{0D108BD9-81ED-4DB2-BD59-A6C34878D82A}">
                    <a16:rowId xmlns:a16="http://schemas.microsoft.com/office/drawing/2014/main" val="771102738"/>
                  </a:ext>
                </a:extLst>
              </a:tr>
              <a:tr h="301337">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Zero energy glass door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$125 per door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$250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09099714"/>
                  </a:ext>
                </a:extLst>
              </a:tr>
              <a:tr h="322118">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Low energy glass door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$75 per door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$125</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extLst>
                  <a:ext uri="{0D108BD9-81ED-4DB2-BD59-A6C34878D82A}">
                    <a16:rowId xmlns:a16="http://schemas.microsoft.com/office/drawing/2014/main" val="2591375377"/>
                  </a:ext>
                </a:extLst>
              </a:tr>
              <a:tr h="312274">
                <a:tc>
                  <a:txBody>
                    <a:body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Anti-sweat heater (ASH) controls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$100 per door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$100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15094788"/>
                  </a:ext>
                </a:extLst>
              </a:tr>
              <a:tr h="353291">
                <a:tc>
                  <a:txBody>
                    <a:body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EC evaporator fan motor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mn-lt"/>
                        </a:rPr>
                        <a:t>Reach-in/Walk-in</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$50/$100</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$750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extLst>
                  <a:ext uri="{0D108BD9-81ED-4DB2-BD59-A6C34878D82A}">
                    <a16:rowId xmlns:a16="http://schemas.microsoft.com/office/drawing/2014/main" val="2836177372"/>
                  </a:ext>
                </a:extLst>
              </a:tr>
              <a:tr h="333056">
                <a:tc>
                  <a:txBody>
                    <a:bodyPr/>
                    <a:lstStyle/>
                    <a:p>
                      <a:pPr marL="0" marR="0" algn="l">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PMSM evaporator fan motor Q-Sync</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mn-lt"/>
                        </a:rPr>
                        <a:t>Reach-in/Walk-in</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$100/$250</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$300-$2,000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14121624"/>
                  </a:ext>
                </a:extLst>
              </a:tr>
              <a:tr h="322664">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EC compressor head cooling fan motor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$50 per motor</a:t>
                      </a: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pPr marL="0" marR="0" algn="ctr">
                        <a:lnSpc>
                          <a:spcPct val="115000"/>
                        </a:lnSpc>
                        <a:spcBef>
                          <a:spcPts val="0"/>
                        </a:spcBef>
                        <a:spcAft>
                          <a:spcPts val="0"/>
                        </a:spcAft>
                      </a:pPr>
                      <a:r>
                        <a:rPr lang="en-US" sz="1500" dirty="0">
                          <a:solidFill>
                            <a:srgbClr val="000000"/>
                          </a:solidFill>
                          <a:latin typeface="+mn-lt"/>
                          <a:ea typeface="Times New Roman"/>
                          <a:cs typeface="Arial" panose="020B0604020202020204" pitchFamily="34" charset="0"/>
                        </a:rPr>
                        <a:t>$250-$2,000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extLst>
                  <a:ext uri="{0D108BD9-81ED-4DB2-BD59-A6C34878D82A}">
                    <a16:rowId xmlns:a16="http://schemas.microsoft.com/office/drawing/2014/main" val="1928929856"/>
                  </a:ext>
                </a:extLst>
              </a:tr>
              <a:tr h="353291">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Night covers (vertical or horizontal)</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b="0" dirty="0">
                          <a:solidFill>
                            <a:schemeClr val="bg1">
                              <a:lumMod val="50000"/>
                            </a:schemeClr>
                          </a:solidFill>
                          <a:latin typeface="+mn-lt"/>
                        </a:rPr>
                        <a:t>$20 per ln ft case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983108761"/>
                  </a:ext>
                </a:extLst>
              </a:tr>
              <a:tr h="322664">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Smart defrost control for walk-in freezer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b="0" dirty="0">
                          <a:solidFill>
                            <a:schemeClr val="bg1">
                              <a:lumMod val="50000"/>
                            </a:schemeClr>
                          </a:solidFill>
                          <a:latin typeface="+mn-lt"/>
                        </a:rPr>
                        <a:t>$400 per controller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endParaRPr lang="en-US"/>
                    </a:p>
                  </a:txBody>
                  <a:tcPr/>
                </a:tc>
                <a:extLst>
                  <a:ext uri="{0D108BD9-81ED-4DB2-BD59-A6C34878D82A}">
                    <a16:rowId xmlns:a16="http://schemas.microsoft.com/office/drawing/2014/main" val="1438980427"/>
                  </a:ext>
                </a:extLst>
              </a:tr>
              <a:tr h="322664">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Evaporator fan controls walk-in cooler/freezer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b="0" dirty="0">
                          <a:solidFill>
                            <a:schemeClr val="bg1">
                              <a:lumMod val="50000"/>
                            </a:schemeClr>
                          </a:solidFill>
                          <a:latin typeface="+mn-lt"/>
                        </a:rPr>
                        <a:t>$50 per fan motor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47780007"/>
                  </a:ext>
                </a:extLst>
              </a:tr>
              <a:tr h="301336">
                <a:tc>
                  <a:txBody>
                    <a:bodyPr/>
                    <a:lstStyle/>
                    <a:p>
                      <a:pPr marL="0" marR="0" lvl="0" indent="0" algn="l" defTabSz="685766" rtl="0" eaLnBrk="1" fontAlgn="auto" latinLnBrk="0" hangingPunct="1">
                        <a:lnSpc>
                          <a:spcPct val="115000"/>
                        </a:lnSpc>
                        <a:spcBef>
                          <a:spcPts val="0"/>
                        </a:spcBef>
                        <a:spcAft>
                          <a:spcPts val="0"/>
                        </a:spcAft>
                        <a:buClrTx/>
                        <a:buSzTx/>
                        <a:buFontTx/>
                        <a:buNone/>
                        <a:tabLst/>
                        <a:defRPr/>
                      </a:pPr>
                      <a:r>
                        <a:rPr lang="en-US" sz="1500" dirty="0">
                          <a:solidFill>
                            <a:srgbClr val="000000"/>
                          </a:solidFill>
                          <a:latin typeface="+mn-lt"/>
                          <a:ea typeface="Times New Roman"/>
                          <a:cs typeface="Arial" panose="020B0604020202020204" pitchFamily="34" charset="0"/>
                        </a:rPr>
                        <a:t>Outside air economizers for walk-in cooler/freezer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grid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1500" b="0" dirty="0">
                          <a:solidFill>
                            <a:schemeClr val="bg1">
                              <a:lumMod val="50000"/>
                            </a:schemeClr>
                          </a:solidFill>
                          <a:latin typeface="+mn-lt"/>
                        </a:rPr>
                        <a:t>$1,250 per unit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8D6E2">
                        <a:alpha val="50196"/>
                      </a:srgbClr>
                    </a:solidFill>
                  </a:tcPr>
                </a:tc>
                <a:tc hMerge="1">
                  <a:txBody>
                    <a:bodyPr/>
                    <a:lstStyle/>
                    <a:p>
                      <a:endParaRPr lang="en-US"/>
                    </a:p>
                  </a:txBody>
                  <a:tcPr/>
                </a:tc>
                <a:extLst>
                  <a:ext uri="{0D108BD9-81ED-4DB2-BD59-A6C34878D82A}">
                    <a16:rowId xmlns:a16="http://schemas.microsoft.com/office/drawing/2014/main" val="1730378934"/>
                  </a:ext>
                </a:extLst>
              </a:tr>
              <a:tr h="193471">
                <a:tc gridSpan="3">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15000"/>
                        </a:lnSpc>
                        <a:spcBef>
                          <a:spcPts val="0"/>
                        </a:spcBef>
                        <a:spcAft>
                          <a:spcPts val="0"/>
                        </a:spcAft>
                      </a:pPr>
                      <a:r>
                        <a:rPr lang="en-US" sz="700" dirty="0">
                          <a:solidFill>
                            <a:schemeClr val="tx1"/>
                          </a:solidFill>
                          <a:latin typeface="Calibri"/>
                          <a:ea typeface="Times New Roman"/>
                          <a:cs typeface="Times New Roman"/>
                        </a:rPr>
                        <a:t>.</a:t>
                      </a: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a:lnSpc>
                          <a:spcPct val="115000"/>
                        </a:lnSpc>
                        <a:spcBef>
                          <a:spcPts val="0"/>
                        </a:spcBef>
                        <a:spcAft>
                          <a:spcPts val="0"/>
                        </a:spcAft>
                      </a:pP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800" dirty="0">
                        <a:solidFill>
                          <a:schemeClr val="tx1"/>
                        </a:solidFill>
                        <a:latin typeface="Calibri"/>
                        <a:ea typeface="Calibri"/>
                        <a:cs typeface="Times New Roman"/>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30558111"/>
                  </a:ext>
                </a:extLst>
              </a:tr>
            </a:tbl>
          </a:graphicData>
        </a:graphic>
      </p:graphicFrame>
    </p:spTree>
    <p:extLst>
      <p:ext uri="{BB962C8B-B14F-4D97-AF65-F5344CB8AC3E}">
        <p14:creationId xmlns:p14="http://schemas.microsoft.com/office/powerpoint/2010/main" val="365747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752132" y="488906"/>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595311" y="1051077"/>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Office equipment and appliances:</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5CC9664E-7173-4541-9C2D-86EF590BECC3}"/>
              </a:ext>
            </a:extLst>
          </p:cNvPr>
          <p:cNvPicPr>
            <a:picLocks noChangeAspect="1"/>
          </p:cNvPicPr>
          <p:nvPr/>
        </p:nvPicPr>
        <p:blipFill>
          <a:blip r:embed="rId4"/>
          <a:stretch>
            <a:fillRect/>
          </a:stretch>
        </p:blipFill>
        <p:spPr>
          <a:xfrm>
            <a:off x="1248117" y="1445819"/>
            <a:ext cx="6647765" cy="4762395"/>
          </a:xfrm>
          <a:prstGeom prst="rect">
            <a:avLst/>
          </a:prstGeom>
        </p:spPr>
      </p:pic>
    </p:spTree>
    <p:extLst>
      <p:ext uri="{BB962C8B-B14F-4D97-AF65-F5344CB8AC3E}">
        <p14:creationId xmlns:p14="http://schemas.microsoft.com/office/powerpoint/2010/main" val="4136392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000125" y="599734"/>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838885" y="1281492"/>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Variable Frequency Drives (VFDs):</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DE298112-CFBF-46BE-9964-56DFF82E130B}"/>
              </a:ext>
            </a:extLst>
          </p:cNvPr>
          <p:cNvPicPr>
            <a:picLocks noChangeAspect="1"/>
          </p:cNvPicPr>
          <p:nvPr/>
        </p:nvPicPr>
        <p:blipFill>
          <a:blip r:embed="rId4"/>
          <a:stretch>
            <a:fillRect/>
          </a:stretch>
        </p:blipFill>
        <p:spPr>
          <a:xfrm>
            <a:off x="858592" y="2084075"/>
            <a:ext cx="7426815" cy="3543068"/>
          </a:xfrm>
          <a:prstGeom prst="rect">
            <a:avLst/>
          </a:prstGeom>
        </p:spPr>
      </p:pic>
    </p:spTree>
    <p:extLst>
      <p:ext uri="{BB962C8B-B14F-4D97-AF65-F5344CB8AC3E}">
        <p14:creationId xmlns:p14="http://schemas.microsoft.com/office/powerpoint/2010/main" val="3753830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0" y="1252396"/>
            <a:ext cx="7143750" cy="802583"/>
          </a:xfrm>
        </p:spPr>
        <p:txBody>
          <a:bodyPr>
            <a:normAutofit/>
          </a:bodyPr>
          <a:lstStyle/>
          <a:p>
            <a:r>
              <a:rPr lang="en-US" sz="3200" b="1" dirty="0"/>
              <a:t>2019 rebates</a:t>
            </a:r>
          </a:p>
        </p:txBody>
      </p:sp>
      <p:pic>
        <p:nvPicPr>
          <p:cNvPr id="12" name="Picture 11">
            <a:extLst>
              <a:ext uri="{FF2B5EF4-FFF2-40B4-BE49-F238E27FC236}">
                <a16:creationId xmlns:a16="http://schemas.microsoft.com/office/drawing/2014/main" id="{1178734F-BC33-401D-97C6-FBDBEB784D4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3" name="Content Placeholder 2">
            <a:extLst>
              <a:ext uri="{FF2B5EF4-FFF2-40B4-BE49-F238E27FC236}">
                <a16:creationId xmlns:a16="http://schemas.microsoft.com/office/drawing/2014/main" id="{6571C655-25C9-41FE-8116-BA00D3AFC860}"/>
              </a:ext>
            </a:extLst>
          </p:cNvPr>
          <p:cNvSpPr>
            <a:spLocks noGrp="1"/>
          </p:cNvSpPr>
          <p:nvPr>
            <p:ph idx="1"/>
          </p:nvPr>
        </p:nvSpPr>
        <p:spPr>
          <a:xfrm>
            <a:off x="-158642" y="1940808"/>
            <a:ext cx="7143751" cy="3263504"/>
          </a:xfrm>
        </p:spPr>
        <p:txBody>
          <a:bodyPr/>
          <a:lstStyle/>
          <a:p>
            <a:pPr marL="170256" indent="0">
              <a:buNone/>
            </a:pPr>
            <a:r>
              <a:rPr lang="en-US" sz="2000" b="1" dirty="0">
                <a:solidFill>
                  <a:schemeClr val="bg1"/>
                </a:solidFill>
                <a:latin typeface="Arial" panose="020B0604020202020204" pitchFamily="34" charset="0"/>
                <a:cs typeface="Arial" panose="020B0604020202020204" pitchFamily="34" charset="0"/>
              </a:rPr>
              <a:t>Custom:</a:t>
            </a:r>
            <a:endParaRPr lang="en-US" dirty="0">
              <a:solidFill>
                <a:srgbClr val="FDB525"/>
              </a:solidFill>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869BA685-1503-4C27-ACB2-C36F45EAA21A}"/>
              </a:ext>
            </a:extLst>
          </p:cNvPr>
          <p:cNvPicPr>
            <a:picLocks noChangeAspect="1"/>
          </p:cNvPicPr>
          <p:nvPr/>
        </p:nvPicPr>
        <p:blipFill>
          <a:blip r:embed="rId4"/>
          <a:stretch>
            <a:fillRect/>
          </a:stretch>
        </p:blipFill>
        <p:spPr>
          <a:xfrm>
            <a:off x="71558" y="2369385"/>
            <a:ext cx="9000883" cy="1951471"/>
          </a:xfrm>
          <a:prstGeom prst="rect">
            <a:avLst/>
          </a:prstGeom>
        </p:spPr>
      </p:pic>
    </p:spTree>
    <p:extLst>
      <p:ext uri="{BB962C8B-B14F-4D97-AF65-F5344CB8AC3E}">
        <p14:creationId xmlns:p14="http://schemas.microsoft.com/office/powerpoint/2010/main" val="4273855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243012" y="2214562"/>
            <a:ext cx="7143750" cy="676275"/>
          </a:xfrm>
        </p:spPr>
        <p:txBody>
          <a:bodyPr>
            <a:normAutofit/>
          </a:bodyPr>
          <a:lstStyle/>
          <a:p>
            <a:r>
              <a:rPr lang="en-US" sz="4000" b="1" dirty="0">
                <a:solidFill>
                  <a:srgbClr val="00A6CE"/>
                </a:solidFill>
                <a:latin typeface="Arial" pitchFamily="34" charset="0"/>
                <a:cs typeface="Arial" pitchFamily="34" charset="0"/>
              </a:rPr>
              <a:t>Efficiency Works Business:</a:t>
            </a:r>
            <a:endParaRPr lang="en-US" sz="4000" b="1" dirty="0"/>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1857376" y="3263106"/>
            <a:ext cx="7286624" cy="4351339"/>
          </a:xfrm>
        </p:spPr>
        <p:txBody>
          <a:bodyPr/>
          <a:lstStyle/>
          <a:p>
            <a:pPr marL="170256" indent="0">
              <a:buNone/>
            </a:pPr>
            <a:r>
              <a:rPr lang="en-US" sz="3600" dirty="0">
                <a:solidFill>
                  <a:srgbClr val="FDB525"/>
                </a:solidFill>
                <a:latin typeface="Arial" panose="020B0604020202020204" pitchFamily="34" charset="0"/>
                <a:cs typeface="Arial" panose="020B0604020202020204" pitchFamily="34" charset="0"/>
              </a:rPr>
              <a:t>How to apply for rebates</a:t>
            </a: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4119309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0" name="Title 9">
            <a:extLst>
              <a:ext uri="{FF2B5EF4-FFF2-40B4-BE49-F238E27FC236}">
                <a16:creationId xmlns:a16="http://schemas.microsoft.com/office/drawing/2014/main" id="{A95453C4-C35B-4BB6-8392-C5140815AA35}"/>
              </a:ext>
            </a:extLst>
          </p:cNvPr>
          <p:cNvSpPr>
            <a:spLocks noGrp="1"/>
          </p:cNvSpPr>
          <p:nvPr>
            <p:ph type="title"/>
          </p:nvPr>
        </p:nvSpPr>
        <p:spPr>
          <a:xfrm>
            <a:off x="152400" y="465141"/>
            <a:ext cx="7886700" cy="1325563"/>
          </a:xfrm>
        </p:spPr>
        <p:txBody>
          <a:bodyPr/>
          <a:lstStyle/>
          <a:p>
            <a:r>
              <a:rPr lang="en-US" b="1" dirty="0"/>
              <a:t>Start at the Efficiency Works website</a:t>
            </a:r>
          </a:p>
        </p:txBody>
      </p:sp>
      <p:pic>
        <p:nvPicPr>
          <p:cNvPr id="11" name="Picture 10">
            <a:extLst>
              <a:ext uri="{FF2B5EF4-FFF2-40B4-BE49-F238E27FC236}">
                <a16:creationId xmlns:a16="http://schemas.microsoft.com/office/drawing/2014/main" id="{07A60369-3704-4B3D-A3BF-803E98F39DA9}"/>
              </a:ext>
            </a:extLst>
          </p:cNvPr>
          <p:cNvPicPr>
            <a:picLocks noChangeAspect="1"/>
          </p:cNvPicPr>
          <p:nvPr/>
        </p:nvPicPr>
        <p:blipFill rotWithShape="1">
          <a:blip r:embed="rId4"/>
          <a:srcRect l="8531" r="11289" b="31649"/>
          <a:stretch/>
        </p:blipFill>
        <p:spPr>
          <a:xfrm>
            <a:off x="152400" y="1578274"/>
            <a:ext cx="8929689" cy="4629940"/>
          </a:xfrm>
          <a:prstGeom prst="rect">
            <a:avLst/>
          </a:prstGeom>
        </p:spPr>
      </p:pic>
      <p:sp>
        <p:nvSpPr>
          <p:cNvPr id="12" name="Oval 11">
            <a:extLst>
              <a:ext uri="{FF2B5EF4-FFF2-40B4-BE49-F238E27FC236}">
                <a16:creationId xmlns:a16="http://schemas.microsoft.com/office/drawing/2014/main" id="{AC727C13-B34A-465C-B62D-2869460E37F5}"/>
              </a:ext>
            </a:extLst>
          </p:cNvPr>
          <p:cNvSpPr/>
          <p:nvPr/>
        </p:nvSpPr>
        <p:spPr>
          <a:xfrm>
            <a:off x="2400300" y="2796680"/>
            <a:ext cx="1200150" cy="2894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09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7D74AC-4BF8-4664-BEA1-95C15BEF916C}"/>
              </a:ext>
            </a:extLst>
          </p:cNvPr>
          <p:cNvSpPr txBox="1">
            <a:spLocks/>
          </p:cNvSpPr>
          <p:nvPr/>
        </p:nvSpPr>
        <p:spPr>
          <a:xfrm>
            <a:off x="1371600" y="1032927"/>
            <a:ext cx="5989154" cy="668591"/>
          </a:xfrm>
        </p:spPr>
        <p:txBody>
          <a:bodyPr anchor="b">
            <a:noAutofit/>
          </a:bodyPr>
          <a:lstStyle>
            <a:lvl1pPr algn="ctr" defTabSz="914400" rtl="0" eaLnBrk="1" latinLnBrk="0" hangingPunct="1">
              <a:spcBef>
                <a:spcPct val="0"/>
              </a:spcBef>
              <a:buNone/>
              <a:defRPr sz="4500" kern="1200">
                <a:solidFill>
                  <a:schemeClr val="tx1"/>
                </a:solidFill>
                <a:latin typeface="+mj-lt"/>
                <a:ea typeface="+mj-ea"/>
                <a:cs typeface="+mj-cs"/>
              </a:defRPr>
            </a:lvl1pPr>
          </a:lstStyle>
          <a:p>
            <a:pPr algn="l" defTabSz="914355"/>
            <a:r>
              <a:rPr lang="en-US" sz="3200" b="1" dirty="0">
                <a:solidFill>
                  <a:srgbClr val="00A6CE"/>
                </a:solidFill>
                <a:latin typeface="Arial" panose="020B0604020202020204"/>
              </a:rPr>
              <a:t>Efficiency Works introduction</a:t>
            </a:r>
          </a:p>
        </p:txBody>
      </p:sp>
      <p:pic>
        <p:nvPicPr>
          <p:cNvPr id="3" name="Picture 2">
            <a:extLst>
              <a:ext uri="{FF2B5EF4-FFF2-40B4-BE49-F238E27FC236}">
                <a16:creationId xmlns:a16="http://schemas.microsoft.com/office/drawing/2014/main" id="{02401F14-1E48-4E83-BCB4-7D4F8E572B71}"/>
              </a:ext>
            </a:extLst>
          </p:cNvPr>
          <p:cNvPicPr>
            <a:picLocks noChangeAspect="1"/>
          </p:cNvPicPr>
          <p:nvPr/>
        </p:nvPicPr>
        <p:blipFill>
          <a:blip r:embed="rId3"/>
          <a:stretch>
            <a:fillRect/>
          </a:stretch>
        </p:blipFill>
        <p:spPr>
          <a:xfrm>
            <a:off x="4147719" y="4066844"/>
            <a:ext cx="1258135" cy="423747"/>
          </a:xfrm>
          <a:prstGeom prst="rect">
            <a:avLst/>
          </a:prstGeom>
        </p:spPr>
      </p:pic>
      <p:sp>
        <p:nvSpPr>
          <p:cNvPr id="11" name="TextBox 10">
            <a:extLst>
              <a:ext uri="{FF2B5EF4-FFF2-40B4-BE49-F238E27FC236}">
                <a16:creationId xmlns:a16="http://schemas.microsoft.com/office/drawing/2014/main" id="{89B6A944-4256-4E8E-A8CC-70FDA7514B00}"/>
              </a:ext>
            </a:extLst>
          </p:cNvPr>
          <p:cNvSpPr txBox="1"/>
          <p:nvPr/>
        </p:nvSpPr>
        <p:spPr>
          <a:xfrm>
            <a:off x="1371600" y="1873276"/>
            <a:ext cx="6715125" cy="1323439"/>
          </a:xfrm>
          <a:prstGeom prst="rect">
            <a:avLst/>
          </a:prstGeom>
          <a:noFill/>
        </p:spPr>
        <p:txBody>
          <a:bodyPr wrap="square" rtlCol="0">
            <a:spAutoFit/>
          </a:bodyPr>
          <a:lstStyle/>
          <a:p>
            <a:r>
              <a:rPr lang="en-US" sz="2000" dirty="0">
                <a:solidFill>
                  <a:srgbClr val="000000"/>
                </a:solidFill>
              </a:rPr>
              <a:t>Efficiency Works is a collaboration of common efficiency programs between Platte River Power Authority and the utilities of Estes Park, Fort Collins, Longmont and Loveland.</a:t>
            </a:r>
          </a:p>
        </p:txBody>
      </p:sp>
      <p:pic>
        <p:nvPicPr>
          <p:cNvPr id="15" name="Picture 3" descr="O:\M &amp; C (12)\City Logos\LPC Logos\LPC LOGO.GIF">
            <a:extLst>
              <a:ext uri="{FF2B5EF4-FFF2-40B4-BE49-F238E27FC236}">
                <a16:creationId xmlns:a16="http://schemas.microsoft.com/office/drawing/2014/main" id="{6D7DED74-22F1-4929-AC55-32EE065FCAF0}"/>
              </a:ext>
            </a:extLst>
          </p:cNvPr>
          <p:cNvPicPr>
            <a:picLocks noChangeAspect="1" noChangeArrowheads="1"/>
          </p:cNvPicPr>
          <p:nvPr/>
        </p:nvPicPr>
        <p:blipFill>
          <a:blip r:embed="rId4" cstate="print"/>
          <a:srcRect/>
          <a:stretch>
            <a:fillRect/>
          </a:stretch>
        </p:blipFill>
        <p:spPr bwMode="auto">
          <a:xfrm>
            <a:off x="5850752" y="3968217"/>
            <a:ext cx="852446" cy="858129"/>
          </a:xfrm>
          <a:prstGeom prst="rect">
            <a:avLst/>
          </a:prstGeom>
          <a:noFill/>
        </p:spPr>
      </p:pic>
      <p:pic>
        <p:nvPicPr>
          <p:cNvPr id="16" name="Picture 4" descr="O:\M &amp; C (12)\City Logos\LW&amp;P Logos\lwp logo color hi_res.jpg">
            <a:extLst>
              <a:ext uri="{FF2B5EF4-FFF2-40B4-BE49-F238E27FC236}">
                <a16:creationId xmlns:a16="http://schemas.microsoft.com/office/drawing/2014/main" id="{6E6815C3-1E37-4B73-BE69-58C1523F2000}"/>
              </a:ext>
            </a:extLst>
          </p:cNvPr>
          <p:cNvPicPr>
            <a:picLocks noChangeAspect="1" noChangeArrowheads="1"/>
          </p:cNvPicPr>
          <p:nvPr/>
        </p:nvPicPr>
        <p:blipFill>
          <a:blip r:embed="rId5" cstate="print"/>
          <a:srcRect/>
          <a:stretch>
            <a:fillRect/>
          </a:stretch>
        </p:blipFill>
        <p:spPr bwMode="auto">
          <a:xfrm>
            <a:off x="7218831" y="3968217"/>
            <a:ext cx="1040462" cy="822524"/>
          </a:xfrm>
          <a:prstGeom prst="rect">
            <a:avLst/>
          </a:prstGeom>
          <a:noFill/>
        </p:spPr>
      </p:pic>
      <p:pic>
        <p:nvPicPr>
          <p:cNvPr id="18" name="Picture 1" descr="O:\M &amp; C (12)\City Logos\EPL&amp;P Logos\EP.Tree.gif">
            <a:extLst>
              <a:ext uri="{FF2B5EF4-FFF2-40B4-BE49-F238E27FC236}">
                <a16:creationId xmlns:a16="http://schemas.microsoft.com/office/drawing/2014/main" id="{350AD5B0-E395-4C42-83BE-14C282247967}"/>
              </a:ext>
            </a:extLst>
          </p:cNvPr>
          <p:cNvPicPr>
            <a:picLocks noChangeAspect="1" noChangeArrowheads="1"/>
          </p:cNvPicPr>
          <p:nvPr/>
        </p:nvPicPr>
        <p:blipFill>
          <a:blip r:embed="rId6" cstate="print"/>
          <a:srcRect/>
          <a:stretch>
            <a:fillRect/>
          </a:stretch>
        </p:blipFill>
        <p:spPr bwMode="auto">
          <a:xfrm>
            <a:off x="3242131" y="3727820"/>
            <a:ext cx="548244" cy="945721"/>
          </a:xfrm>
          <a:prstGeom prst="rect">
            <a:avLst/>
          </a:prstGeom>
          <a:noFill/>
        </p:spPr>
      </p:pic>
      <p:pic>
        <p:nvPicPr>
          <p:cNvPr id="4" name="Picture 3" descr="A close up of a logo&#10;&#10;Description generated with very high confidence">
            <a:extLst>
              <a:ext uri="{FF2B5EF4-FFF2-40B4-BE49-F238E27FC236}">
                <a16:creationId xmlns:a16="http://schemas.microsoft.com/office/drawing/2014/main" id="{DBB171DD-7C2E-4573-AE75-BDBCC84ED7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6850" y="3830925"/>
            <a:ext cx="1216082" cy="781018"/>
          </a:xfrm>
          <a:prstGeom prst="rect">
            <a:avLst/>
          </a:prstGeom>
        </p:spPr>
      </p:pic>
      <p:pic>
        <p:nvPicPr>
          <p:cNvPr id="24" name="Picture 23">
            <a:extLst>
              <a:ext uri="{FF2B5EF4-FFF2-40B4-BE49-F238E27FC236}">
                <a16:creationId xmlns:a16="http://schemas.microsoft.com/office/drawing/2014/main" id="{D071BB97-5411-462A-862A-DB339C6E0485}"/>
              </a:ext>
            </a:extLst>
          </p:cNvPr>
          <p:cNvPicPr>
            <a:picLocks noChangeAspect="1"/>
          </p:cNvPicPr>
          <p:nvPr/>
        </p:nvPicPr>
        <p:blipFill>
          <a:blip r:embed="rId8"/>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755834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0" name="Title 9">
            <a:extLst>
              <a:ext uri="{FF2B5EF4-FFF2-40B4-BE49-F238E27FC236}">
                <a16:creationId xmlns:a16="http://schemas.microsoft.com/office/drawing/2014/main" id="{A95453C4-C35B-4BB6-8392-C5140815AA35}"/>
              </a:ext>
            </a:extLst>
          </p:cNvPr>
          <p:cNvSpPr>
            <a:spLocks noGrp="1"/>
          </p:cNvSpPr>
          <p:nvPr>
            <p:ph type="title"/>
          </p:nvPr>
        </p:nvSpPr>
        <p:spPr>
          <a:xfrm>
            <a:off x="266700" y="-12996"/>
            <a:ext cx="7886700" cy="1325563"/>
          </a:xfrm>
        </p:spPr>
        <p:txBody>
          <a:bodyPr/>
          <a:lstStyle/>
          <a:p>
            <a:r>
              <a:rPr lang="en-US" b="1" dirty="0"/>
              <a:t>Application</a:t>
            </a:r>
          </a:p>
        </p:txBody>
      </p:sp>
      <p:pic>
        <p:nvPicPr>
          <p:cNvPr id="3" name="Picture 2">
            <a:extLst>
              <a:ext uri="{FF2B5EF4-FFF2-40B4-BE49-F238E27FC236}">
                <a16:creationId xmlns:a16="http://schemas.microsoft.com/office/drawing/2014/main" id="{C31970FA-941A-4274-8562-8D15DA2D357B}"/>
              </a:ext>
            </a:extLst>
          </p:cNvPr>
          <p:cNvPicPr>
            <a:picLocks noChangeAspect="1"/>
          </p:cNvPicPr>
          <p:nvPr/>
        </p:nvPicPr>
        <p:blipFill rotWithShape="1">
          <a:blip r:embed="rId4"/>
          <a:srcRect l="3936" r="3670"/>
          <a:stretch/>
        </p:blipFill>
        <p:spPr>
          <a:xfrm>
            <a:off x="411994" y="1276829"/>
            <a:ext cx="3930540" cy="4462991"/>
          </a:xfrm>
          <a:prstGeom prst="rect">
            <a:avLst/>
          </a:prstGeom>
        </p:spPr>
      </p:pic>
      <p:sp>
        <p:nvSpPr>
          <p:cNvPr id="5" name="TextBox 4">
            <a:extLst>
              <a:ext uri="{FF2B5EF4-FFF2-40B4-BE49-F238E27FC236}">
                <a16:creationId xmlns:a16="http://schemas.microsoft.com/office/drawing/2014/main" id="{E58C9758-0222-422E-B14D-86209DD1D9E7}"/>
              </a:ext>
            </a:extLst>
          </p:cNvPr>
          <p:cNvSpPr txBox="1"/>
          <p:nvPr/>
        </p:nvSpPr>
        <p:spPr>
          <a:xfrm>
            <a:off x="411994" y="1052035"/>
            <a:ext cx="2940423" cy="369332"/>
          </a:xfrm>
          <a:prstGeom prst="rect">
            <a:avLst/>
          </a:prstGeom>
          <a:noFill/>
        </p:spPr>
        <p:txBody>
          <a:bodyPr wrap="square" rtlCol="0">
            <a:spAutoFit/>
          </a:bodyPr>
          <a:lstStyle/>
          <a:p>
            <a:r>
              <a:rPr lang="en-US" dirty="0">
                <a:solidFill>
                  <a:schemeClr val="bg1"/>
                </a:solidFill>
              </a:rPr>
              <a:t>Instructions</a:t>
            </a:r>
          </a:p>
        </p:txBody>
      </p:sp>
      <p:pic>
        <p:nvPicPr>
          <p:cNvPr id="9" name="Picture 8">
            <a:extLst>
              <a:ext uri="{FF2B5EF4-FFF2-40B4-BE49-F238E27FC236}">
                <a16:creationId xmlns:a16="http://schemas.microsoft.com/office/drawing/2014/main" id="{EDD9EC47-98C1-4079-86FB-341F94EC89A6}"/>
              </a:ext>
            </a:extLst>
          </p:cNvPr>
          <p:cNvPicPr>
            <a:picLocks noChangeAspect="1"/>
          </p:cNvPicPr>
          <p:nvPr/>
        </p:nvPicPr>
        <p:blipFill>
          <a:blip r:embed="rId5"/>
          <a:stretch>
            <a:fillRect/>
          </a:stretch>
        </p:blipFill>
        <p:spPr>
          <a:xfrm>
            <a:off x="4395386" y="1400585"/>
            <a:ext cx="4596214" cy="4462991"/>
          </a:xfrm>
          <a:prstGeom prst="rect">
            <a:avLst/>
          </a:prstGeom>
        </p:spPr>
      </p:pic>
      <p:sp>
        <p:nvSpPr>
          <p:cNvPr id="12" name="TextBox 11">
            <a:extLst>
              <a:ext uri="{FF2B5EF4-FFF2-40B4-BE49-F238E27FC236}">
                <a16:creationId xmlns:a16="http://schemas.microsoft.com/office/drawing/2014/main" id="{23088E46-1E55-411C-916E-72A07A18E622}"/>
              </a:ext>
            </a:extLst>
          </p:cNvPr>
          <p:cNvSpPr txBox="1"/>
          <p:nvPr/>
        </p:nvSpPr>
        <p:spPr>
          <a:xfrm>
            <a:off x="4572000" y="1052035"/>
            <a:ext cx="2940423" cy="369332"/>
          </a:xfrm>
          <a:prstGeom prst="rect">
            <a:avLst/>
          </a:prstGeom>
          <a:noFill/>
        </p:spPr>
        <p:txBody>
          <a:bodyPr wrap="square" rtlCol="0">
            <a:spAutoFit/>
          </a:bodyPr>
          <a:lstStyle/>
          <a:p>
            <a:r>
              <a:rPr lang="en-US" dirty="0">
                <a:solidFill>
                  <a:schemeClr val="bg1"/>
                </a:solidFill>
              </a:rPr>
              <a:t>General project information</a:t>
            </a:r>
          </a:p>
        </p:txBody>
      </p:sp>
    </p:spTree>
    <p:extLst>
      <p:ext uri="{BB962C8B-B14F-4D97-AF65-F5344CB8AC3E}">
        <p14:creationId xmlns:p14="http://schemas.microsoft.com/office/powerpoint/2010/main" val="879656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470CA-65A6-41FA-A119-0BAD71224CFC}"/>
              </a:ext>
            </a:extLst>
          </p:cNvPr>
          <p:cNvPicPr>
            <a:picLocks noChangeAspect="1"/>
          </p:cNvPicPr>
          <p:nvPr/>
        </p:nvPicPr>
        <p:blipFill>
          <a:blip r:embed="rId3"/>
          <a:stretch>
            <a:fillRect/>
          </a:stretch>
        </p:blipFill>
        <p:spPr>
          <a:xfrm>
            <a:off x="4130201" y="3071427"/>
            <a:ext cx="4712647" cy="3016349"/>
          </a:xfrm>
          <a:prstGeom prst="rect">
            <a:avLst/>
          </a:prstGeom>
        </p:spPr>
      </p:pic>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4"/>
          <a:stretch>
            <a:fillRect/>
          </a:stretch>
        </p:blipFill>
        <p:spPr>
          <a:xfrm>
            <a:off x="6486525" y="6208214"/>
            <a:ext cx="2505075" cy="563207"/>
          </a:xfrm>
          <a:prstGeom prst="rect">
            <a:avLst/>
          </a:prstGeom>
        </p:spPr>
      </p:pic>
      <p:sp>
        <p:nvSpPr>
          <p:cNvPr id="10" name="Title 9">
            <a:extLst>
              <a:ext uri="{FF2B5EF4-FFF2-40B4-BE49-F238E27FC236}">
                <a16:creationId xmlns:a16="http://schemas.microsoft.com/office/drawing/2014/main" id="{A95453C4-C35B-4BB6-8392-C5140815AA35}"/>
              </a:ext>
            </a:extLst>
          </p:cNvPr>
          <p:cNvSpPr>
            <a:spLocks noGrp="1"/>
          </p:cNvSpPr>
          <p:nvPr>
            <p:ph type="title"/>
          </p:nvPr>
        </p:nvSpPr>
        <p:spPr>
          <a:xfrm>
            <a:off x="266700" y="-12996"/>
            <a:ext cx="7886700" cy="1325563"/>
          </a:xfrm>
        </p:spPr>
        <p:txBody>
          <a:bodyPr/>
          <a:lstStyle/>
          <a:p>
            <a:r>
              <a:rPr lang="en-US" b="1" dirty="0"/>
              <a:t>Application</a:t>
            </a:r>
          </a:p>
        </p:txBody>
      </p:sp>
      <p:sp>
        <p:nvSpPr>
          <p:cNvPr id="7" name="TextBox 6">
            <a:extLst>
              <a:ext uri="{FF2B5EF4-FFF2-40B4-BE49-F238E27FC236}">
                <a16:creationId xmlns:a16="http://schemas.microsoft.com/office/drawing/2014/main" id="{2B6A5E8D-0DE1-4CE7-BBB4-438C76E00BFD}"/>
              </a:ext>
            </a:extLst>
          </p:cNvPr>
          <p:cNvSpPr txBox="1"/>
          <p:nvPr/>
        </p:nvSpPr>
        <p:spPr>
          <a:xfrm>
            <a:off x="624682" y="3181513"/>
            <a:ext cx="2499982" cy="646331"/>
          </a:xfrm>
          <a:prstGeom prst="rect">
            <a:avLst/>
          </a:prstGeom>
          <a:noFill/>
        </p:spPr>
        <p:txBody>
          <a:bodyPr wrap="square" rtlCol="0">
            <a:spAutoFit/>
          </a:bodyPr>
          <a:lstStyle/>
          <a:p>
            <a:r>
              <a:rPr lang="en-US" dirty="0">
                <a:solidFill>
                  <a:schemeClr val="bg1"/>
                </a:solidFill>
              </a:rPr>
              <a:t>Lighting has drop down menus</a:t>
            </a:r>
          </a:p>
        </p:txBody>
      </p:sp>
      <p:pic>
        <p:nvPicPr>
          <p:cNvPr id="9" name="Picture 8">
            <a:extLst>
              <a:ext uri="{FF2B5EF4-FFF2-40B4-BE49-F238E27FC236}">
                <a16:creationId xmlns:a16="http://schemas.microsoft.com/office/drawing/2014/main" id="{2CBAE5F7-8052-447D-BBE2-7D7D6847BBFB}"/>
              </a:ext>
            </a:extLst>
          </p:cNvPr>
          <p:cNvPicPr/>
          <p:nvPr/>
        </p:nvPicPr>
        <p:blipFill rotWithShape="1">
          <a:blip r:embed="rId5"/>
          <a:srcRect l="891" t="20574" r="34162" b="44461"/>
          <a:stretch/>
        </p:blipFill>
        <p:spPr>
          <a:xfrm>
            <a:off x="206468" y="1088131"/>
            <a:ext cx="6203576" cy="1884529"/>
          </a:xfrm>
          <a:prstGeom prst="rect">
            <a:avLst/>
          </a:prstGeom>
        </p:spPr>
      </p:pic>
      <p:sp>
        <p:nvSpPr>
          <p:cNvPr id="11" name="TextBox 10">
            <a:extLst>
              <a:ext uri="{FF2B5EF4-FFF2-40B4-BE49-F238E27FC236}">
                <a16:creationId xmlns:a16="http://schemas.microsoft.com/office/drawing/2014/main" id="{09919CF6-FEBF-48DD-BE43-6009EAC7ABF9}"/>
              </a:ext>
            </a:extLst>
          </p:cNvPr>
          <p:cNvSpPr txBox="1"/>
          <p:nvPr/>
        </p:nvSpPr>
        <p:spPr>
          <a:xfrm>
            <a:off x="964544" y="4737843"/>
            <a:ext cx="2323821" cy="923330"/>
          </a:xfrm>
          <a:prstGeom prst="rect">
            <a:avLst/>
          </a:prstGeom>
          <a:noFill/>
        </p:spPr>
        <p:txBody>
          <a:bodyPr wrap="square" rtlCol="0">
            <a:spAutoFit/>
          </a:bodyPr>
          <a:lstStyle/>
          <a:p>
            <a:pPr lvl="0">
              <a:spcBef>
                <a:spcPct val="20000"/>
              </a:spcBef>
              <a:defRPr/>
            </a:pPr>
            <a:r>
              <a:rPr lang="en-US" dirty="0">
                <a:solidFill>
                  <a:schemeClr val="bg1"/>
                </a:solidFill>
                <a:latin typeface="Arial" pitchFamily="34" charset="0"/>
                <a:ea typeface="Tahoma" pitchFamily="34" charset="0"/>
                <a:cs typeface="Arial" pitchFamily="34" charset="0"/>
              </a:rPr>
              <a:t>Enter quantities of new equipment on other pages</a:t>
            </a:r>
            <a:endParaRPr lang="en-US" dirty="0">
              <a:solidFill>
                <a:schemeClr val="bg1"/>
              </a:solidFill>
              <a:latin typeface="Tahoma" pitchFamily="34" charset="0"/>
              <a:ea typeface="Tahoma" pitchFamily="34" charset="0"/>
              <a:cs typeface="Tahoma" pitchFamily="34" charset="0"/>
            </a:endParaRPr>
          </a:p>
        </p:txBody>
      </p:sp>
      <p:sp>
        <p:nvSpPr>
          <p:cNvPr id="12" name="Oval 11">
            <a:extLst>
              <a:ext uri="{FF2B5EF4-FFF2-40B4-BE49-F238E27FC236}">
                <a16:creationId xmlns:a16="http://schemas.microsoft.com/office/drawing/2014/main" id="{1333A018-8C2E-4C73-8E91-563A7B333C4B}"/>
              </a:ext>
            </a:extLst>
          </p:cNvPr>
          <p:cNvSpPr/>
          <p:nvPr/>
        </p:nvSpPr>
        <p:spPr>
          <a:xfrm>
            <a:off x="2711823" y="2231774"/>
            <a:ext cx="1981200" cy="762000"/>
          </a:xfrm>
          <a:prstGeom prst="ellipse">
            <a:avLst/>
          </a:prstGeom>
          <a:noFill/>
          <a:ln w="38100">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8FD8B3-2640-40DA-AB9D-0F30BE110B75}"/>
              </a:ext>
            </a:extLst>
          </p:cNvPr>
          <p:cNvSpPr/>
          <p:nvPr/>
        </p:nvSpPr>
        <p:spPr>
          <a:xfrm>
            <a:off x="6933080" y="4705652"/>
            <a:ext cx="321609" cy="300356"/>
          </a:xfrm>
          <a:prstGeom prst="ellipse">
            <a:avLst/>
          </a:prstGeom>
          <a:noFill/>
          <a:ln w="38100">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7C2DEA5-7C7D-48E5-8866-8B613193CF31}"/>
              </a:ext>
            </a:extLst>
          </p:cNvPr>
          <p:cNvSpPr/>
          <p:nvPr/>
        </p:nvSpPr>
        <p:spPr>
          <a:xfrm>
            <a:off x="6953251" y="5697461"/>
            <a:ext cx="301438" cy="300356"/>
          </a:xfrm>
          <a:prstGeom prst="ellipse">
            <a:avLst/>
          </a:prstGeom>
          <a:noFill/>
          <a:ln w="38100">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9">
            <a:extLst>
              <a:ext uri="{FF2B5EF4-FFF2-40B4-BE49-F238E27FC236}">
                <a16:creationId xmlns:a16="http://schemas.microsoft.com/office/drawing/2014/main" id="{44FE75F1-5F0F-4DFA-8C51-530CAFA020EF}"/>
              </a:ext>
            </a:extLst>
          </p:cNvPr>
          <p:cNvSpPr/>
          <p:nvPr/>
        </p:nvSpPr>
        <p:spPr>
          <a:xfrm rot="19867905">
            <a:off x="2669036" y="3144423"/>
            <a:ext cx="712741" cy="381000"/>
          </a:xfrm>
          <a:prstGeom prst="rightArrow">
            <a:avLst/>
          </a:prstGeom>
          <a:solidFill>
            <a:srgbClr val="FDB525"/>
          </a:solidFill>
          <a:ln>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0">
            <a:extLst>
              <a:ext uri="{FF2B5EF4-FFF2-40B4-BE49-F238E27FC236}">
                <a16:creationId xmlns:a16="http://schemas.microsoft.com/office/drawing/2014/main" id="{DD76DE06-FEC3-4547-A96F-36E02BACBB42}"/>
              </a:ext>
            </a:extLst>
          </p:cNvPr>
          <p:cNvSpPr/>
          <p:nvPr/>
        </p:nvSpPr>
        <p:spPr>
          <a:xfrm>
            <a:off x="3124664" y="4891417"/>
            <a:ext cx="609600" cy="381000"/>
          </a:xfrm>
          <a:prstGeom prst="rightArrow">
            <a:avLst/>
          </a:prstGeom>
          <a:solidFill>
            <a:srgbClr val="FDB525"/>
          </a:solidFill>
          <a:ln>
            <a:solidFill>
              <a:srgbClr val="FD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584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792D-C5A4-4F67-924A-ED0243FD99DA}"/>
              </a:ext>
            </a:extLst>
          </p:cNvPr>
          <p:cNvSpPr>
            <a:spLocks noGrp="1"/>
          </p:cNvSpPr>
          <p:nvPr>
            <p:ph type="title"/>
          </p:nvPr>
        </p:nvSpPr>
        <p:spPr>
          <a:xfrm>
            <a:off x="197427" y="151034"/>
            <a:ext cx="7143750" cy="710872"/>
          </a:xfrm>
        </p:spPr>
        <p:txBody>
          <a:bodyPr>
            <a:normAutofit/>
          </a:bodyPr>
          <a:lstStyle/>
          <a:p>
            <a:r>
              <a:rPr lang="en-US" sz="3200" b="1" dirty="0"/>
              <a:t>Application submissions</a:t>
            </a:r>
          </a:p>
        </p:txBody>
      </p:sp>
      <p:sp>
        <p:nvSpPr>
          <p:cNvPr id="3" name="Content Placeholder 2">
            <a:extLst>
              <a:ext uri="{FF2B5EF4-FFF2-40B4-BE49-F238E27FC236}">
                <a16:creationId xmlns:a16="http://schemas.microsoft.com/office/drawing/2014/main" id="{050D7771-431A-4475-AEF1-D874697BDB7D}"/>
              </a:ext>
            </a:extLst>
          </p:cNvPr>
          <p:cNvSpPr>
            <a:spLocks noGrp="1"/>
          </p:cNvSpPr>
          <p:nvPr>
            <p:ph idx="1"/>
          </p:nvPr>
        </p:nvSpPr>
        <p:spPr>
          <a:xfrm>
            <a:off x="199159" y="846438"/>
            <a:ext cx="7886700" cy="3360328"/>
          </a:xfrm>
        </p:spPr>
        <p:txBody>
          <a:bodyPr>
            <a:normAutofit/>
          </a:bodyPr>
          <a:lstStyle/>
          <a:p>
            <a:pPr marL="0" indent="0">
              <a:buNone/>
            </a:pPr>
            <a:r>
              <a:rPr lang="en-US" sz="2000" b="1" dirty="0">
                <a:solidFill>
                  <a:schemeClr val="accent1">
                    <a:lumMod val="50000"/>
                  </a:schemeClr>
                </a:solidFill>
              </a:rPr>
              <a:t>Email: Business@EfficiencyWorks.org</a:t>
            </a:r>
          </a:p>
        </p:txBody>
      </p:sp>
      <p:pic>
        <p:nvPicPr>
          <p:cNvPr id="9" name="Picture 8">
            <a:extLst>
              <a:ext uri="{FF2B5EF4-FFF2-40B4-BE49-F238E27FC236}">
                <a16:creationId xmlns:a16="http://schemas.microsoft.com/office/drawing/2014/main" id="{6D7E0F0F-B647-450D-AABE-445EF37DF803}"/>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10" name="Content Placeholder 2">
            <a:extLst>
              <a:ext uri="{FF2B5EF4-FFF2-40B4-BE49-F238E27FC236}">
                <a16:creationId xmlns:a16="http://schemas.microsoft.com/office/drawing/2014/main" id="{AFE0A1FA-AAE6-4CC6-815C-D6169015DF99}"/>
              </a:ext>
            </a:extLst>
          </p:cNvPr>
          <p:cNvSpPr txBox="1">
            <a:spLocks/>
          </p:cNvSpPr>
          <p:nvPr/>
        </p:nvSpPr>
        <p:spPr>
          <a:xfrm>
            <a:off x="197427" y="1270379"/>
            <a:ext cx="38100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000" b="0" i="0" u="sng"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Pre-Approval</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Project has not started</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Required for </a:t>
            </a:r>
            <a:r>
              <a:rPr lang="en-US" sz="2000" noProof="0" dirty="0">
                <a:solidFill>
                  <a:schemeClr val="bg1"/>
                </a:solidFill>
                <a:latin typeface="Arial" pitchFamily="34" charset="0"/>
                <a:ea typeface="Tahoma" pitchFamily="34" charset="0"/>
                <a:cs typeface="Arial" pitchFamily="34" charset="0"/>
              </a:rPr>
              <a:t>i</a:t>
            </a: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ncentives over $1,000</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Rebate</a:t>
            </a:r>
            <a:r>
              <a:rPr kumimoji="0" lang="en-US" sz="2000" b="0" i="0" u="none" strike="noStrike" kern="1200" cap="none" spc="0" normalizeH="0" noProof="0" dirty="0">
                <a:ln>
                  <a:noFill/>
                </a:ln>
                <a:solidFill>
                  <a:schemeClr val="bg1"/>
                </a:solidFill>
                <a:effectLst/>
                <a:uLnTx/>
                <a:uFillTx/>
                <a:latin typeface="Arial" pitchFamily="34" charset="0"/>
                <a:ea typeface="Tahoma" pitchFamily="34" charset="0"/>
                <a:cs typeface="Arial" pitchFamily="34" charset="0"/>
              </a:rPr>
              <a:t> application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en-US" sz="2000" baseline="0" dirty="0">
                <a:solidFill>
                  <a:schemeClr val="bg1"/>
                </a:solidFill>
                <a:latin typeface="Arial" pitchFamily="34" charset="0"/>
                <a:ea typeface="Tahoma" pitchFamily="34" charset="0"/>
                <a:cs typeface="Arial" pitchFamily="34" charset="0"/>
              </a:rPr>
              <a:t>Project quote</a:t>
            </a:r>
            <a:endPar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Tahoma"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Tahoma" pitchFamily="34" charset="0"/>
              <a:cs typeface="Arial" pitchFamily="34" charset="0"/>
            </a:endParaRPr>
          </a:p>
        </p:txBody>
      </p:sp>
      <p:sp>
        <p:nvSpPr>
          <p:cNvPr id="11" name="Content Placeholder 2">
            <a:extLst>
              <a:ext uri="{FF2B5EF4-FFF2-40B4-BE49-F238E27FC236}">
                <a16:creationId xmlns:a16="http://schemas.microsoft.com/office/drawing/2014/main" id="{77A95319-1D07-47FF-A45F-5F51178C9A8D}"/>
              </a:ext>
            </a:extLst>
          </p:cNvPr>
          <p:cNvSpPr txBox="1">
            <a:spLocks/>
          </p:cNvSpPr>
          <p:nvPr/>
        </p:nvSpPr>
        <p:spPr>
          <a:xfrm>
            <a:off x="197427" y="3667991"/>
            <a:ext cx="32766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000" b="0" i="0" u="sng"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For Payment</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Project complete</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rPr>
              <a:t>Rebate</a:t>
            </a:r>
            <a:r>
              <a:rPr kumimoji="0" lang="en-US" sz="2000" b="0" i="0" u="none" strike="noStrike" kern="1200" cap="none" spc="0" normalizeH="0" noProof="0" dirty="0">
                <a:ln>
                  <a:noFill/>
                </a:ln>
                <a:solidFill>
                  <a:schemeClr val="bg1"/>
                </a:solidFill>
                <a:effectLst/>
                <a:uLnTx/>
                <a:uFillTx/>
                <a:latin typeface="Arial" pitchFamily="34" charset="0"/>
                <a:ea typeface="Tahoma" pitchFamily="34" charset="0"/>
                <a:cs typeface="Arial" pitchFamily="34" charset="0"/>
              </a:rPr>
              <a:t> application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en-US" sz="2000" baseline="0" dirty="0">
                <a:solidFill>
                  <a:schemeClr val="bg1"/>
                </a:solidFill>
                <a:latin typeface="Arial" pitchFamily="34" charset="0"/>
                <a:ea typeface="Tahoma" pitchFamily="34" charset="0"/>
                <a:cs typeface="Arial" pitchFamily="34" charset="0"/>
              </a:rPr>
              <a:t>Project invoice</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0" i="0" u="none" strike="noStrike" kern="1200" cap="none" spc="0" normalizeH="0" noProof="0" dirty="0">
                <a:ln>
                  <a:noFill/>
                </a:ln>
                <a:solidFill>
                  <a:schemeClr val="bg1"/>
                </a:solidFill>
                <a:effectLst/>
                <a:uLnTx/>
                <a:uFillTx/>
                <a:latin typeface="Arial" pitchFamily="34" charset="0"/>
                <a:ea typeface="Tahoma" pitchFamily="34" charset="0"/>
                <a:cs typeface="Arial" pitchFamily="34" charset="0"/>
              </a:rPr>
              <a:t>Signed application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en-US" sz="2000" baseline="0" dirty="0">
                <a:solidFill>
                  <a:schemeClr val="bg1"/>
                </a:solidFill>
                <a:latin typeface="Arial" pitchFamily="34" charset="0"/>
                <a:ea typeface="Tahoma" pitchFamily="34" charset="0"/>
                <a:cs typeface="Arial" pitchFamily="34" charset="0"/>
              </a:rPr>
              <a:t>W9</a:t>
            </a:r>
            <a:endParaRPr kumimoji="0" lang="en-US" sz="2000" b="0" i="0" u="none" strike="noStrike" kern="1200" cap="none" spc="0" normalizeH="0" baseline="0" noProof="0" dirty="0">
              <a:ln>
                <a:noFill/>
              </a:ln>
              <a:solidFill>
                <a:schemeClr val="bg1"/>
              </a:solidFill>
              <a:effectLst/>
              <a:uLnTx/>
              <a:uFillTx/>
              <a:latin typeface="Arial" pitchFamily="34" charset="0"/>
              <a:ea typeface="Tahoma"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Tahoma"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Tahoma" pitchFamily="34" charset="0"/>
              <a:cs typeface="Arial" pitchFamily="34" charset="0"/>
            </a:endParaRPr>
          </a:p>
        </p:txBody>
      </p:sp>
      <p:pic>
        <p:nvPicPr>
          <p:cNvPr id="12" name="Picture 1">
            <a:extLst>
              <a:ext uri="{FF2B5EF4-FFF2-40B4-BE49-F238E27FC236}">
                <a16:creationId xmlns:a16="http://schemas.microsoft.com/office/drawing/2014/main" id="{3367D23C-C664-433D-8557-7FAD49BEBEEB}"/>
              </a:ext>
            </a:extLst>
          </p:cNvPr>
          <p:cNvPicPr>
            <a:picLocks noChangeAspect="1" noChangeArrowheads="1"/>
          </p:cNvPicPr>
          <p:nvPr/>
        </p:nvPicPr>
        <p:blipFill>
          <a:blip r:embed="rId4" cstate="print"/>
          <a:srcRect l="10938" t="5195" r="66250" b="44155"/>
          <a:stretch>
            <a:fillRect/>
          </a:stretch>
        </p:blipFill>
        <p:spPr bwMode="auto">
          <a:xfrm>
            <a:off x="4142509" y="1270379"/>
            <a:ext cx="4706816" cy="5029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3914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B572-7003-4260-825E-74C6CF20F9E5}"/>
              </a:ext>
            </a:extLst>
          </p:cNvPr>
          <p:cNvSpPr>
            <a:spLocks noGrp="1"/>
          </p:cNvSpPr>
          <p:nvPr>
            <p:ph type="title"/>
          </p:nvPr>
        </p:nvSpPr>
        <p:spPr>
          <a:xfrm>
            <a:off x="440987" y="191090"/>
            <a:ext cx="8382000" cy="1325563"/>
          </a:xfrm>
        </p:spPr>
        <p:txBody>
          <a:bodyPr>
            <a:noAutofit/>
          </a:bodyPr>
          <a:lstStyle/>
          <a:p>
            <a:r>
              <a:rPr lang="en-US" sz="3200" b="1" dirty="0"/>
              <a:t>Complete a project with Efficiency Works</a:t>
            </a:r>
          </a:p>
        </p:txBody>
      </p:sp>
      <p:sp>
        <p:nvSpPr>
          <p:cNvPr id="4" name="Slide Number Placeholder 3">
            <a:extLst>
              <a:ext uri="{FF2B5EF4-FFF2-40B4-BE49-F238E27FC236}">
                <a16:creationId xmlns:a16="http://schemas.microsoft.com/office/drawing/2014/main" id="{F3F883B5-3040-4970-88F6-7AF2DD7FFED6}"/>
              </a:ext>
            </a:extLst>
          </p:cNvPr>
          <p:cNvSpPr>
            <a:spLocks noGrp="1"/>
          </p:cNvSpPr>
          <p:nvPr>
            <p:ph type="sldNum" sz="quarter" idx="12"/>
          </p:nvPr>
        </p:nvSpPr>
        <p:spPr/>
        <p:txBody>
          <a:bodyPr/>
          <a:lstStyle/>
          <a:p>
            <a:fld id="{13161F48-94FA-404E-90CB-EE9E64D92B6B}" type="slidenum">
              <a:rPr lang="en-US" smtClean="0"/>
              <a:pPr/>
              <a:t>43</a:t>
            </a:fld>
            <a:endParaRPr lang="en-US" dirty="0"/>
          </a:p>
        </p:txBody>
      </p:sp>
      <p:sp>
        <p:nvSpPr>
          <p:cNvPr id="13" name="TextBox 12">
            <a:extLst>
              <a:ext uri="{FF2B5EF4-FFF2-40B4-BE49-F238E27FC236}">
                <a16:creationId xmlns:a16="http://schemas.microsoft.com/office/drawing/2014/main" id="{6919D902-5256-4C59-A1B7-E4601540B758}"/>
              </a:ext>
            </a:extLst>
          </p:cNvPr>
          <p:cNvSpPr txBox="1"/>
          <p:nvPr/>
        </p:nvSpPr>
        <p:spPr>
          <a:xfrm>
            <a:off x="440987" y="4978697"/>
            <a:ext cx="8382000" cy="923330"/>
          </a:xfrm>
          <a:prstGeom prst="rect">
            <a:avLst/>
          </a:prstGeom>
          <a:solidFill>
            <a:srgbClr val="00A6CE"/>
          </a:solidFill>
          <a:ln w="38100">
            <a:solidFill>
              <a:srgbClr val="263746"/>
            </a:solidFill>
          </a:ln>
        </p:spPr>
        <p:txBody>
          <a:bodyPr wrap="square" rtlCol="0">
            <a:spAutoFit/>
          </a:bodyPr>
          <a:lstStyle/>
          <a:p>
            <a:r>
              <a:rPr lang="en-US" dirty="0">
                <a:solidFill>
                  <a:srgbClr val="263746"/>
                </a:solidFill>
              </a:rPr>
              <a:t>When the customer is ready to move forward with the project given your estimated rebate amount, it is time for pre-approval. Send the application and project quote in to Efficiency Works at </a:t>
            </a:r>
            <a:r>
              <a:rPr lang="en-US" dirty="0">
                <a:solidFill>
                  <a:srgbClr val="263746"/>
                </a:solidFill>
                <a:hlinkClick r:id="rId3"/>
              </a:rPr>
              <a:t>info@efficiencyworks.co</a:t>
            </a:r>
            <a:r>
              <a:rPr lang="en-US" dirty="0">
                <a:solidFill>
                  <a:srgbClr val="263746"/>
                </a:solidFill>
              </a:rPr>
              <a:t>.</a:t>
            </a:r>
          </a:p>
        </p:txBody>
      </p:sp>
      <p:sp>
        <p:nvSpPr>
          <p:cNvPr id="14" name="TextBox 13">
            <a:extLst>
              <a:ext uri="{FF2B5EF4-FFF2-40B4-BE49-F238E27FC236}">
                <a16:creationId xmlns:a16="http://schemas.microsoft.com/office/drawing/2014/main" id="{7D590F2C-23F6-4389-A46D-2155BF32924A}"/>
              </a:ext>
            </a:extLst>
          </p:cNvPr>
          <p:cNvSpPr txBox="1"/>
          <p:nvPr/>
        </p:nvSpPr>
        <p:spPr>
          <a:xfrm>
            <a:off x="927878" y="1344790"/>
            <a:ext cx="533400" cy="830997"/>
          </a:xfrm>
          <a:prstGeom prst="rect">
            <a:avLst/>
          </a:prstGeom>
          <a:noFill/>
        </p:spPr>
        <p:txBody>
          <a:bodyPr wrap="square" rtlCol="0">
            <a:spAutoFit/>
          </a:bodyPr>
          <a:lstStyle/>
          <a:p>
            <a:r>
              <a:rPr lang="en-US" sz="4800" dirty="0">
                <a:solidFill>
                  <a:srgbClr val="FDB525"/>
                </a:solidFill>
              </a:rPr>
              <a:t>1</a:t>
            </a:r>
          </a:p>
        </p:txBody>
      </p:sp>
      <p:sp>
        <p:nvSpPr>
          <p:cNvPr id="16" name="TextBox 15">
            <a:extLst>
              <a:ext uri="{FF2B5EF4-FFF2-40B4-BE49-F238E27FC236}">
                <a16:creationId xmlns:a16="http://schemas.microsoft.com/office/drawing/2014/main" id="{2CCF9C9F-26EB-4C17-A912-6557CBFBA292}"/>
              </a:ext>
            </a:extLst>
          </p:cNvPr>
          <p:cNvSpPr txBox="1"/>
          <p:nvPr/>
        </p:nvSpPr>
        <p:spPr>
          <a:xfrm>
            <a:off x="2597083" y="1344790"/>
            <a:ext cx="533400" cy="830997"/>
          </a:xfrm>
          <a:prstGeom prst="rect">
            <a:avLst/>
          </a:prstGeom>
          <a:noFill/>
        </p:spPr>
        <p:txBody>
          <a:bodyPr wrap="square" rtlCol="0">
            <a:spAutoFit/>
          </a:bodyPr>
          <a:lstStyle/>
          <a:p>
            <a:r>
              <a:rPr lang="en-US" sz="4800" dirty="0">
                <a:solidFill>
                  <a:srgbClr val="FDB525"/>
                </a:solidFill>
              </a:rPr>
              <a:t>2</a:t>
            </a:r>
          </a:p>
        </p:txBody>
      </p:sp>
      <p:sp>
        <p:nvSpPr>
          <p:cNvPr id="17" name="TextBox 16">
            <a:extLst>
              <a:ext uri="{FF2B5EF4-FFF2-40B4-BE49-F238E27FC236}">
                <a16:creationId xmlns:a16="http://schemas.microsoft.com/office/drawing/2014/main" id="{85970C5D-6F4B-4790-B0B5-01065C8468A4}"/>
              </a:ext>
            </a:extLst>
          </p:cNvPr>
          <p:cNvSpPr txBox="1"/>
          <p:nvPr/>
        </p:nvSpPr>
        <p:spPr>
          <a:xfrm>
            <a:off x="4305299" y="1344790"/>
            <a:ext cx="533400" cy="830997"/>
          </a:xfrm>
          <a:prstGeom prst="rect">
            <a:avLst/>
          </a:prstGeom>
          <a:noFill/>
        </p:spPr>
        <p:txBody>
          <a:bodyPr wrap="square" rtlCol="0">
            <a:spAutoFit/>
          </a:bodyPr>
          <a:lstStyle/>
          <a:p>
            <a:r>
              <a:rPr lang="en-US" sz="4800" dirty="0">
                <a:solidFill>
                  <a:srgbClr val="FDB525"/>
                </a:solidFill>
              </a:rPr>
              <a:t>3</a:t>
            </a:r>
          </a:p>
        </p:txBody>
      </p:sp>
      <p:sp>
        <p:nvSpPr>
          <p:cNvPr id="18" name="TextBox 17">
            <a:extLst>
              <a:ext uri="{FF2B5EF4-FFF2-40B4-BE49-F238E27FC236}">
                <a16:creationId xmlns:a16="http://schemas.microsoft.com/office/drawing/2014/main" id="{D5FBF1D5-3EE4-46E4-AD52-010C764DE5D4}"/>
              </a:ext>
            </a:extLst>
          </p:cNvPr>
          <p:cNvSpPr txBox="1"/>
          <p:nvPr/>
        </p:nvSpPr>
        <p:spPr>
          <a:xfrm>
            <a:off x="7707143" y="1356891"/>
            <a:ext cx="533400" cy="830997"/>
          </a:xfrm>
          <a:prstGeom prst="rect">
            <a:avLst/>
          </a:prstGeom>
          <a:noFill/>
        </p:spPr>
        <p:txBody>
          <a:bodyPr wrap="square" rtlCol="0">
            <a:spAutoFit/>
          </a:bodyPr>
          <a:lstStyle/>
          <a:p>
            <a:r>
              <a:rPr lang="en-US" sz="4800" dirty="0">
                <a:solidFill>
                  <a:srgbClr val="FDB525"/>
                </a:solidFill>
              </a:rPr>
              <a:t>5</a:t>
            </a:r>
          </a:p>
        </p:txBody>
      </p:sp>
      <p:sp>
        <p:nvSpPr>
          <p:cNvPr id="19" name="TextBox 18">
            <a:extLst>
              <a:ext uri="{FF2B5EF4-FFF2-40B4-BE49-F238E27FC236}">
                <a16:creationId xmlns:a16="http://schemas.microsoft.com/office/drawing/2014/main" id="{E6DA9B8B-F096-4232-9602-D084A66429AA}"/>
              </a:ext>
            </a:extLst>
          </p:cNvPr>
          <p:cNvSpPr txBox="1"/>
          <p:nvPr/>
        </p:nvSpPr>
        <p:spPr>
          <a:xfrm>
            <a:off x="5935493" y="1366618"/>
            <a:ext cx="533400" cy="830997"/>
          </a:xfrm>
          <a:prstGeom prst="rect">
            <a:avLst/>
          </a:prstGeom>
          <a:noFill/>
        </p:spPr>
        <p:txBody>
          <a:bodyPr wrap="square" rtlCol="0">
            <a:spAutoFit/>
          </a:bodyPr>
          <a:lstStyle/>
          <a:p>
            <a:r>
              <a:rPr lang="en-US" sz="4800" dirty="0">
                <a:solidFill>
                  <a:srgbClr val="FDB525"/>
                </a:solidFill>
              </a:rPr>
              <a:t>4</a:t>
            </a:r>
          </a:p>
        </p:txBody>
      </p:sp>
      <p:sp>
        <p:nvSpPr>
          <p:cNvPr id="20" name="TextBox 19">
            <a:extLst>
              <a:ext uri="{FF2B5EF4-FFF2-40B4-BE49-F238E27FC236}">
                <a16:creationId xmlns:a16="http://schemas.microsoft.com/office/drawing/2014/main" id="{4160938E-BE5F-47A0-A825-9E8968AEBD97}"/>
              </a:ext>
            </a:extLst>
          </p:cNvPr>
          <p:cNvSpPr txBox="1"/>
          <p:nvPr/>
        </p:nvSpPr>
        <p:spPr>
          <a:xfrm>
            <a:off x="457200" y="4978697"/>
            <a:ext cx="8382000" cy="923330"/>
          </a:xfrm>
          <a:prstGeom prst="rect">
            <a:avLst/>
          </a:prstGeom>
          <a:solidFill>
            <a:srgbClr val="FDB525"/>
          </a:solidFill>
          <a:ln w="38100">
            <a:solidFill>
              <a:srgbClr val="263746"/>
            </a:solidFill>
          </a:ln>
        </p:spPr>
        <p:txBody>
          <a:bodyPr wrap="square" rtlCol="0">
            <a:spAutoFit/>
          </a:bodyPr>
          <a:lstStyle/>
          <a:p>
            <a:r>
              <a:rPr lang="en-US" dirty="0">
                <a:solidFill>
                  <a:srgbClr val="263746"/>
                </a:solidFill>
              </a:rPr>
              <a:t>Efficiency Works staff reviews your application to make sure that it is inline with program rules. Energy advising or an inspection may be necessary before being granted an approval code.</a:t>
            </a:r>
          </a:p>
        </p:txBody>
      </p:sp>
      <p:sp>
        <p:nvSpPr>
          <p:cNvPr id="21" name="TextBox 20">
            <a:extLst>
              <a:ext uri="{FF2B5EF4-FFF2-40B4-BE49-F238E27FC236}">
                <a16:creationId xmlns:a16="http://schemas.microsoft.com/office/drawing/2014/main" id="{2DD68ED4-79A0-4C73-9676-9419C7691890}"/>
              </a:ext>
            </a:extLst>
          </p:cNvPr>
          <p:cNvSpPr txBox="1"/>
          <p:nvPr/>
        </p:nvSpPr>
        <p:spPr>
          <a:xfrm>
            <a:off x="449093" y="4971402"/>
            <a:ext cx="8382000" cy="923330"/>
          </a:xfrm>
          <a:prstGeom prst="rect">
            <a:avLst/>
          </a:prstGeom>
          <a:solidFill>
            <a:srgbClr val="00A6CE"/>
          </a:solidFill>
          <a:ln w="38100">
            <a:solidFill>
              <a:srgbClr val="263746"/>
            </a:solidFill>
          </a:ln>
        </p:spPr>
        <p:txBody>
          <a:bodyPr wrap="square" rtlCol="0">
            <a:spAutoFit/>
          </a:bodyPr>
          <a:lstStyle/>
          <a:p>
            <a:r>
              <a:rPr lang="en-US" dirty="0">
                <a:solidFill>
                  <a:srgbClr val="263746"/>
                </a:solidFill>
              </a:rPr>
              <a:t>After the upgrade is made send in the signed Request for Payment, final invoice(s), application, and W9 to business@efficiencyworks.org. Rebates can be paid to  the contractor or customer.</a:t>
            </a:r>
          </a:p>
        </p:txBody>
      </p:sp>
      <p:sp>
        <p:nvSpPr>
          <p:cNvPr id="22" name="TextBox 21">
            <a:extLst>
              <a:ext uri="{FF2B5EF4-FFF2-40B4-BE49-F238E27FC236}">
                <a16:creationId xmlns:a16="http://schemas.microsoft.com/office/drawing/2014/main" id="{A6E51B9F-EFEC-4C1B-9DB9-A3768BA12234}"/>
              </a:ext>
            </a:extLst>
          </p:cNvPr>
          <p:cNvSpPr txBox="1"/>
          <p:nvPr/>
        </p:nvSpPr>
        <p:spPr>
          <a:xfrm>
            <a:off x="440987" y="4964106"/>
            <a:ext cx="8382000" cy="923330"/>
          </a:xfrm>
          <a:prstGeom prst="rect">
            <a:avLst/>
          </a:prstGeom>
          <a:solidFill>
            <a:srgbClr val="8D813B"/>
          </a:solidFill>
          <a:ln w="38100">
            <a:solidFill>
              <a:srgbClr val="263746"/>
            </a:solidFill>
          </a:ln>
        </p:spPr>
        <p:txBody>
          <a:bodyPr wrap="square" rtlCol="0">
            <a:spAutoFit/>
          </a:bodyPr>
          <a:lstStyle/>
          <a:p>
            <a:r>
              <a:rPr lang="en-US" dirty="0">
                <a:solidFill>
                  <a:srgbClr val="263746"/>
                </a:solidFill>
              </a:rPr>
              <a:t>Efficiency Works staff will review the final paperwork to verify energy savings and final incentive. Once all proper paperwork is received you will be notified that processing is complete and if there were any changes to the incentive.</a:t>
            </a:r>
          </a:p>
        </p:txBody>
      </p:sp>
      <p:sp>
        <p:nvSpPr>
          <p:cNvPr id="23" name="TextBox 22">
            <a:extLst>
              <a:ext uri="{FF2B5EF4-FFF2-40B4-BE49-F238E27FC236}">
                <a16:creationId xmlns:a16="http://schemas.microsoft.com/office/drawing/2014/main" id="{B9364294-C7FB-456A-91BF-63FBD3B21923}"/>
              </a:ext>
            </a:extLst>
          </p:cNvPr>
          <p:cNvSpPr txBox="1"/>
          <p:nvPr/>
        </p:nvSpPr>
        <p:spPr>
          <a:xfrm>
            <a:off x="449094" y="4971402"/>
            <a:ext cx="8382000" cy="923330"/>
          </a:xfrm>
          <a:prstGeom prst="rect">
            <a:avLst/>
          </a:prstGeom>
          <a:solidFill>
            <a:srgbClr val="FDB525"/>
          </a:solidFill>
          <a:ln w="38100">
            <a:solidFill>
              <a:srgbClr val="263746"/>
            </a:solidFill>
          </a:ln>
        </p:spPr>
        <p:txBody>
          <a:bodyPr wrap="square" rtlCol="0">
            <a:spAutoFit/>
          </a:bodyPr>
          <a:lstStyle/>
          <a:p>
            <a:r>
              <a:rPr lang="en-US" dirty="0">
                <a:solidFill>
                  <a:srgbClr val="263746"/>
                </a:solidFill>
              </a:rPr>
              <a:t>Both the customer and contractor will receive a letter when final processing is complete. These letters summarize the project and the appropriate party's letter will include the incentive check. Receive letters in 4-6 weeks.</a:t>
            </a:r>
          </a:p>
        </p:txBody>
      </p:sp>
      <p:pic>
        <p:nvPicPr>
          <p:cNvPr id="6" name="Picture 5">
            <a:extLst>
              <a:ext uri="{FF2B5EF4-FFF2-40B4-BE49-F238E27FC236}">
                <a16:creationId xmlns:a16="http://schemas.microsoft.com/office/drawing/2014/main" id="{F0155F92-EBDA-44DC-9F32-A6809FF41A04}"/>
              </a:ext>
            </a:extLst>
          </p:cNvPr>
          <p:cNvPicPr>
            <a:picLocks noChangeAspect="1"/>
          </p:cNvPicPr>
          <p:nvPr/>
        </p:nvPicPr>
        <p:blipFill rotWithShape="1">
          <a:blip r:embed="rId4">
            <a:extLst>
              <a:ext uri="{28A0092B-C50C-407E-A947-70E740481C1C}">
                <a14:useLocalDpi xmlns:a14="http://schemas.microsoft.com/office/drawing/2010/main" val="0"/>
              </a:ext>
            </a:extLst>
          </a:blip>
          <a:srcRect t="15569"/>
          <a:stretch/>
        </p:blipFill>
        <p:spPr>
          <a:xfrm>
            <a:off x="0" y="2289526"/>
            <a:ext cx="9144000" cy="2207254"/>
          </a:xfrm>
          <a:prstGeom prst="rect">
            <a:avLst/>
          </a:prstGeom>
        </p:spPr>
      </p:pic>
      <p:pic>
        <p:nvPicPr>
          <p:cNvPr id="15" name="Picture 14">
            <a:extLst>
              <a:ext uri="{FF2B5EF4-FFF2-40B4-BE49-F238E27FC236}">
                <a16:creationId xmlns:a16="http://schemas.microsoft.com/office/drawing/2014/main" id="{3E9EDA6B-794B-4E12-8D54-488B9CEA742C}"/>
              </a:ext>
            </a:extLst>
          </p:cNvPr>
          <p:cNvPicPr>
            <a:picLocks noChangeAspect="1"/>
          </p:cNvPicPr>
          <p:nvPr/>
        </p:nvPicPr>
        <p:blipFill>
          <a:blip r:embed="rId5"/>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5535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p:bldP spid="18" grpId="0"/>
      <p:bldP spid="19" grpId="0"/>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243012" y="2214562"/>
            <a:ext cx="7143750" cy="676275"/>
          </a:xfrm>
        </p:spPr>
        <p:txBody>
          <a:bodyPr>
            <a:normAutofit/>
          </a:bodyPr>
          <a:lstStyle/>
          <a:p>
            <a:r>
              <a:rPr lang="en-US" sz="4000" b="1" dirty="0">
                <a:solidFill>
                  <a:srgbClr val="00A6CE"/>
                </a:solidFill>
                <a:latin typeface="Arial" pitchFamily="34" charset="0"/>
                <a:cs typeface="Arial" pitchFamily="34" charset="0"/>
              </a:rPr>
              <a:t>Efficiency Works Business:</a:t>
            </a:r>
            <a:endParaRPr lang="en-US" sz="4000" b="1" dirty="0"/>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2393806" y="3190807"/>
            <a:ext cx="4356388" cy="905812"/>
          </a:xfrm>
        </p:spPr>
        <p:txBody>
          <a:bodyPr/>
          <a:lstStyle/>
          <a:p>
            <a:pPr marL="170256" indent="0">
              <a:buNone/>
            </a:pPr>
            <a:r>
              <a:rPr lang="en-US" sz="3600" dirty="0">
                <a:solidFill>
                  <a:srgbClr val="FDB525"/>
                </a:solidFill>
                <a:latin typeface="Arial" panose="020B0604020202020204" pitchFamily="34" charset="0"/>
                <a:cs typeface="Arial" panose="020B0604020202020204" pitchFamily="34" charset="0"/>
              </a:rPr>
              <a:t>2019 and beyond</a:t>
            </a: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614569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AEDB2B-97F7-477F-A9B0-1492DAD46FFC}"/>
              </a:ext>
            </a:extLst>
          </p:cNvPr>
          <p:cNvSpPr/>
          <p:nvPr/>
        </p:nvSpPr>
        <p:spPr>
          <a:xfrm>
            <a:off x="0" y="2594798"/>
            <a:ext cx="9143999" cy="30334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a:extLst>
              <a:ext uri="{FF2B5EF4-FFF2-40B4-BE49-F238E27FC236}">
                <a16:creationId xmlns:a16="http://schemas.microsoft.com/office/drawing/2014/main" id="{5B75792D-C5A4-4F67-924A-ED0243FD99DA}"/>
              </a:ext>
            </a:extLst>
          </p:cNvPr>
          <p:cNvSpPr>
            <a:spLocks noGrp="1"/>
          </p:cNvSpPr>
          <p:nvPr>
            <p:ph type="title"/>
          </p:nvPr>
        </p:nvSpPr>
        <p:spPr>
          <a:xfrm>
            <a:off x="1371600" y="1082489"/>
            <a:ext cx="7143750" cy="710872"/>
          </a:xfrm>
        </p:spPr>
        <p:txBody>
          <a:bodyPr>
            <a:normAutofit/>
          </a:bodyPr>
          <a:lstStyle/>
          <a:p>
            <a:r>
              <a:rPr lang="en-US" sz="3200" b="1" dirty="0"/>
              <a:t>Coming in 2019</a:t>
            </a:r>
          </a:p>
        </p:txBody>
      </p:sp>
      <p:sp>
        <p:nvSpPr>
          <p:cNvPr id="3" name="Content Placeholder 2">
            <a:extLst>
              <a:ext uri="{FF2B5EF4-FFF2-40B4-BE49-F238E27FC236}">
                <a16:creationId xmlns:a16="http://schemas.microsoft.com/office/drawing/2014/main" id="{050D7771-431A-4475-AEF1-D874697BDB7D}"/>
              </a:ext>
            </a:extLst>
          </p:cNvPr>
          <p:cNvSpPr>
            <a:spLocks noGrp="1"/>
          </p:cNvSpPr>
          <p:nvPr>
            <p:ph idx="1"/>
          </p:nvPr>
        </p:nvSpPr>
        <p:spPr>
          <a:xfrm>
            <a:off x="1371600" y="1854896"/>
            <a:ext cx="7886700" cy="3360328"/>
          </a:xfrm>
        </p:spPr>
        <p:txBody>
          <a:bodyPr>
            <a:normAutofit/>
          </a:bodyPr>
          <a:lstStyle/>
          <a:p>
            <a:pPr marL="0" indent="0">
              <a:buNone/>
            </a:pPr>
            <a:r>
              <a:rPr lang="en-US" sz="2000" b="1" dirty="0">
                <a:solidFill>
                  <a:schemeClr val="accent1">
                    <a:lumMod val="50000"/>
                  </a:schemeClr>
                </a:solidFill>
              </a:rPr>
              <a:t>New rebate forms online</a:t>
            </a:r>
          </a:p>
        </p:txBody>
      </p:sp>
      <p:pic>
        <p:nvPicPr>
          <p:cNvPr id="5" name="Picture 4">
            <a:extLst>
              <a:ext uri="{FF2B5EF4-FFF2-40B4-BE49-F238E27FC236}">
                <a16:creationId xmlns:a16="http://schemas.microsoft.com/office/drawing/2014/main" id="{4A3C20F5-1237-4EE2-BAF1-5D27E047D8B7}"/>
              </a:ext>
            </a:extLst>
          </p:cNvPr>
          <p:cNvPicPr>
            <a:picLocks noChangeAspect="1"/>
          </p:cNvPicPr>
          <p:nvPr/>
        </p:nvPicPr>
        <p:blipFill>
          <a:blip r:embed="rId3"/>
          <a:stretch>
            <a:fillRect/>
          </a:stretch>
        </p:blipFill>
        <p:spPr>
          <a:xfrm>
            <a:off x="288564" y="2889765"/>
            <a:ext cx="2661385" cy="2286455"/>
          </a:xfrm>
          <a:prstGeom prst="rect">
            <a:avLst/>
          </a:prstGeom>
          <a:ln w="12700">
            <a:solidFill>
              <a:schemeClr val="bg1"/>
            </a:solidFill>
          </a:ln>
        </p:spPr>
      </p:pic>
      <p:pic>
        <p:nvPicPr>
          <p:cNvPr id="6" name="Picture 5">
            <a:extLst>
              <a:ext uri="{FF2B5EF4-FFF2-40B4-BE49-F238E27FC236}">
                <a16:creationId xmlns:a16="http://schemas.microsoft.com/office/drawing/2014/main" id="{12872153-7133-4871-8127-5681FF29996B}"/>
              </a:ext>
            </a:extLst>
          </p:cNvPr>
          <p:cNvPicPr>
            <a:picLocks noChangeAspect="1"/>
          </p:cNvPicPr>
          <p:nvPr/>
        </p:nvPicPr>
        <p:blipFill rotWithShape="1">
          <a:blip r:embed="rId4"/>
          <a:srcRect t="2858" r="1134" b="4125"/>
          <a:stretch/>
        </p:blipFill>
        <p:spPr>
          <a:xfrm>
            <a:off x="3077644" y="2889761"/>
            <a:ext cx="2859314" cy="2305404"/>
          </a:xfrm>
          <a:prstGeom prst="rect">
            <a:avLst/>
          </a:prstGeom>
          <a:ln w="12700">
            <a:solidFill>
              <a:schemeClr val="bg1"/>
            </a:solidFill>
          </a:ln>
        </p:spPr>
      </p:pic>
      <p:pic>
        <p:nvPicPr>
          <p:cNvPr id="7" name="Picture 6">
            <a:extLst>
              <a:ext uri="{FF2B5EF4-FFF2-40B4-BE49-F238E27FC236}">
                <a16:creationId xmlns:a16="http://schemas.microsoft.com/office/drawing/2014/main" id="{F01F4C4C-D711-43BD-808F-DFA1C734D15B}"/>
              </a:ext>
            </a:extLst>
          </p:cNvPr>
          <p:cNvPicPr>
            <a:picLocks noChangeAspect="1"/>
          </p:cNvPicPr>
          <p:nvPr/>
        </p:nvPicPr>
        <p:blipFill>
          <a:blip r:embed="rId5"/>
          <a:stretch>
            <a:fillRect/>
          </a:stretch>
        </p:blipFill>
        <p:spPr>
          <a:xfrm>
            <a:off x="6123648" y="2901340"/>
            <a:ext cx="2827078" cy="2286455"/>
          </a:xfrm>
          <a:prstGeom prst="rect">
            <a:avLst/>
          </a:prstGeom>
          <a:ln w="12700">
            <a:solidFill>
              <a:schemeClr val="bg1"/>
            </a:solidFill>
          </a:ln>
        </p:spPr>
      </p:pic>
      <p:pic>
        <p:nvPicPr>
          <p:cNvPr id="9" name="Picture 8">
            <a:extLst>
              <a:ext uri="{FF2B5EF4-FFF2-40B4-BE49-F238E27FC236}">
                <a16:creationId xmlns:a16="http://schemas.microsoft.com/office/drawing/2014/main" id="{6D7E0F0F-B647-450D-AABE-445EF37DF803}"/>
              </a:ext>
            </a:extLst>
          </p:cNvPr>
          <p:cNvPicPr>
            <a:picLocks noChangeAspect="1"/>
          </p:cNvPicPr>
          <p:nvPr/>
        </p:nvPicPr>
        <p:blipFill>
          <a:blip r:embed="rId6"/>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546391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792D-C5A4-4F67-924A-ED0243FD99DA}"/>
              </a:ext>
            </a:extLst>
          </p:cNvPr>
          <p:cNvSpPr>
            <a:spLocks noGrp="1"/>
          </p:cNvSpPr>
          <p:nvPr>
            <p:ph type="title"/>
          </p:nvPr>
        </p:nvSpPr>
        <p:spPr>
          <a:xfrm>
            <a:off x="228600" y="286104"/>
            <a:ext cx="7886700" cy="594119"/>
          </a:xfrm>
        </p:spPr>
        <p:txBody>
          <a:bodyPr>
            <a:normAutofit/>
          </a:bodyPr>
          <a:lstStyle/>
          <a:p>
            <a:r>
              <a:rPr lang="en-US" sz="3200" b="1" dirty="0"/>
              <a:t>Online webforms</a:t>
            </a:r>
          </a:p>
        </p:txBody>
      </p:sp>
      <p:pic>
        <p:nvPicPr>
          <p:cNvPr id="6" name="Picture 5">
            <a:extLst>
              <a:ext uri="{FF2B5EF4-FFF2-40B4-BE49-F238E27FC236}">
                <a16:creationId xmlns:a16="http://schemas.microsoft.com/office/drawing/2014/main" id="{B958EB97-DE2F-4EF6-B7DA-F5E5A57832BD}"/>
              </a:ext>
            </a:extLst>
          </p:cNvPr>
          <p:cNvPicPr>
            <a:picLocks noChangeAspect="1"/>
          </p:cNvPicPr>
          <p:nvPr/>
        </p:nvPicPr>
        <p:blipFill>
          <a:blip r:embed="rId3"/>
          <a:stretch>
            <a:fillRect/>
          </a:stretch>
        </p:blipFill>
        <p:spPr>
          <a:xfrm>
            <a:off x="6486525" y="6208214"/>
            <a:ext cx="2505075" cy="563207"/>
          </a:xfrm>
          <a:prstGeom prst="rect">
            <a:avLst/>
          </a:prstGeom>
        </p:spPr>
      </p:pic>
      <p:pic>
        <p:nvPicPr>
          <p:cNvPr id="10" name="Picture 9">
            <a:extLst>
              <a:ext uri="{FF2B5EF4-FFF2-40B4-BE49-F238E27FC236}">
                <a16:creationId xmlns:a16="http://schemas.microsoft.com/office/drawing/2014/main" id="{3F727D86-F26B-45A8-96D3-D6AD9B2E54C3}"/>
              </a:ext>
            </a:extLst>
          </p:cNvPr>
          <p:cNvPicPr>
            <a:picLocks noChangeAspect="1"/>
          </p:cNvPicPr>
          <p:nvPr/>
        </p:nvPicPr>
        <p:blipFill>
          <a:blip r:embed="rId4"/>
          <a:stretch>
            <a:fillRect/>
          </a:stretch>
        </p:blipFill>
        <p:spPr>
          <a:xfrm>
            <a:off x="352932" y="788821"/>
            <a:ext cx="3961795" cy="2216719"/>
          </a:xfrm>
          <a:prstGeom prst="rect">
            <a:avLst/>
          </a:prstGeom>
        </p:spPr>
      </p:pic>
      <p:pic>
        <p:nvPicPr>
          <p:cNvPr id="11" name="Picture 10">
            <a:extLst>
              <a:ext uri="{FF2B5EF4-FFF2-40B4-BE49-F238E27FC236}">
                <a16:creationId xmlns:a16="http://schemas.microsoft.com/office/drawing/2014/main" id="{645497DC-0C96-4E3D-9AF3-B66C33E319E3}"/>
              </a:ext>
            </a:extLst>
          </p:cNvPr>
          <p:cNvPicPr>
            <a:picLocks noChangeAspect="1"/>
          </p:cNvPicPr>
          <p:nvPr/>
        </p:nvPicPr>
        <p:blipFill>
          <a:blip r:embed="rId5"/>
          <a:stretch>
            <a:fillRect/>
          </a:stretch>
        </p:blipFill>
        <p:spPr>
          <a:xfrm>
            <a:off x="620014" y="3308070"/>
            <a:ext cx="3676239" cy="3033200"/>
          </a:xfrm>
          <a:prstGeom prst="rect">
            <a:avLst/>
          </a:prstGeom>
        </p:spPr>
      </p:pic>
      <p:pic>
        <p:nvPicPr>
          <p:cNvPr id="14" name="Picture 13">
            <a:extLst>
              <a:ext uri="{FF2B5EF4-FFF2-40B4-BE49-F238E27FC236}">
                <a16:creationId xmlns:a16="http://schemas.microsoft.com/office/drawing/2014/main" id="{715A32AC-13EE-4855-A1F6-31FB2F511CB3}"/>
              </a:ext>
            </a:extLst>
          </p:cNvPr>
          <p:cNvPicPr>
            <a:picLocks noChangeAspect="1"/>
          </p:cNvPicPr>
          <p:nvPr/>
        </p:nvPicPr>
        <p:blipFill>
          <a:blip r:embed="rId6"/>
          <a:stretch>
            <a:fillRect/>
          </a:stretch>
        </p:blipFill>
        <p:spPr>
          <a:xfrm>
            <a:off x="4753842" y="742991"/>
            <a:ext cx="4005172" cy="3498845"/>
          </a:xfrm>
          <a:prstGeom prst="rect">
            <a:avLst/>
          </a:prstGeom>
        </p:spPr>
      </p:pic>
      <p:pic>
        <p:nvPicPr>
          <p:cNvPr id="15" name="Picture 14">
            <a:extLst>
              <a:ext uri="{FF2B5EF4-FFF2-40B4-BE49-F238E27FC236}">
                <a16:creationId xmlns:a16="http://schemas.microsoft.com/office/drawing/2014/main" id="{DBA82F49-9CD4-423C-ADE2-08676E7EA68A}"/>
              </a:ext>
            </a:extLst>
          </p:cNvPr>
          <p:cNvPicPr>
            <a:picLocks noChangeAspect="1"/>
          </p:cNvPicPr>
          <p:nvPr/>
        </p:nvPicPr>
        <p:blipFill>
          <a:blip r:embed="rId7"/>
          <a:stretch>
            <a:fillRect/>
          </a:stretch>
        </p:blipFill>
        <p:spPr>
          <a:xfrm>
            <a:off x="4720754" y="4401663"/>
            <a:ext cx="4071348" cy="1646724"/>
          </a:xfrm>
          <a:prstGeom prst="rect">
            <a:avLst/>
          </a:prstGeom>
        </p:spPr>
      </p:pic>
    </p:spTree>
    <p:extLst>
      <p:ext uri="{BB962C8B-B14F-4D97-AF65-F5344CB8AC3E}">
        <p14:creationId xmlns:p14="http://schemas.microsoft.com/office/powerpoint/2010/main" val="2540345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792D-C5A4-4F67-924A-ED0243FD99DA}"/>
              </a:ext>
            </a:extLst>
          </p:cNvPr>
          <p:cNvSpPr>
            <a:spLocks noGrp="1"/>
          </p:cNvSpPr>
          <p:nvPr>
            <p:ph type="title"/>
          </p:nvPr>
        </p:nvSpPr>
        <p:spPr>
          <a:xfrm>
            <a:off x="1371600" y="1131298"/>
            <a:ext cx="7886700" cy="594119"/>
          </a:xfrm>
        </p:spPr>
        <p:txBody>
          <a:bodyPr>
            <a:normAutofit/>
          </a:bodyPr>
          <a:lstStyle/>
          <a:p>
            <a:r>
              <a:rPr lang="en-US" sz="3200" b="1" dirty="0"/>
              <a:t>Coming in 2019</a:t>
            </a:r>
          </a:p>
        </p:txBody>
      </p:sp>
      <p:sp>
        <p:nvSpPr>
          <p:cNvPr id="3" name="Content Placeholder 2">
            <a:extLst>
              <a:ext uri="{FF2B5EF4-FFF2-40B4-BE49-F238E27FC236}">
                <a16:creationId xmlns:a16="http://schemas.microsoft.com/office/drawing/2014/main" id="{050D7771-431A-4475-AEF1-D874697BDB7D}"/>
              </a:ext>
            </a:extLst>
          </p:cNvPr>
          <p:cNvSpPr>
            <a:spLocks noGrp="1"/>
          </p:cNvSpPr>
          <p:nvPr>
            <p:ph idx="1"/>
          </p:nvPr>
        </p:nvSpPr>
        <p:spPr>
          <a:xfrm>
            <a:off x="1371600" y="1841326"/>
            <a:ext cx="7143750" cy="4335638"/>
          </a:xfrm>
        </p:spPr>
        <p:txBody>
          <a:bodyPr/>
          <a:lstStyle/>
          <a:p>
            <a:pPr marL="0" indent="0">
              <a:buNone/>
            </a:pPr>
            <a:r>
              <a:rPr lang="en-US" b="1" dirty="0">
                <a:solidFill>
                  <a:srgbClr val="263746"/>
                </a:solidFill>
              </a:rPr>
              <a:t>New programs:</a:t>
            </a:r>
          </a:p>
          <a:p>
            <a:r>
              <a:rPr lang="en-US" dirty="0">
                <a:solidFill>
                  <a:schemeClr val="bg1"/>
                </a:solidFill>
              </a:rPr>
              <a:t>Building Tune-Up tier 1 revamp</a:t>
            </a:r>
          </a:p>
          <a:p>
            <a:r>
              <a:rPr lang="en-US" dirty="0">
                <a:solidFill>
                  <a:schemeClr val="bg1"/>
                </a:solidFill>
              </a:rPr>
              <a:t>New Construction program</a:t>
            </a:r>
          </a:p>
          <a:p>
            <a:r>
              <a:rPr lang="en-US" dirty="0">
                <a:solidFill>
                  <a:schemeClr val="bg1"/>
                </a:solidFill>
              </a:rPr>
              <a:t>Expanding Multifamily program</a:t>
            </a:r>
          </a:p>
          <a:p>
            <a:r>
              <a:rPr lang="en-US" dirty="0">
                <a:solidFill>
                  <a:schemeClr val="bg1"/>
                </a:solidFill>
              </a:rPr>
              <a:t>Service provider tiers</a:t>
            </a:r>
          </a:p>
          <a:p>
            <a:pPr marL="0" indent="0">
              <a:buNone/>
            </a:pPr>
            <a:endParaRPr lang="en-US" dirty="0">
              <a:solidFill>
                <a:schemeClr val="accent1">
                  <a:lumMod val="50000"/>
                </a:schemeClr>
              </a:solidFill>
            </a:endParaRPr>
          </a:p>
        </p:txBody>
      </p:sp>
      <p:pic>
        <p:nvPicPr>
          <p:cNvPr id="5" name="Picture 4">
            <a:extLst>
              <a:ext uri="{FF2B5EF4-FFF2-40B4-BE49-F238E27FC236}">
                <a16:creationId xmlns:a16="http://schemas.microsoft.com/office/drawing/2014/main" id="{0ACBA520-AB1A-4E97-AB7C-E773FE1745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650" y="4300845"/>
            <a:ext cx="8085339" cy="1356929"/>
          </a:xfrm>
          <a:prstGeom prst="rect">
            <a:avLst/>
          </a:prstGeom>
          <a:noFill/>
          <a:ln>
            <a:noFill/>
          </a:ln>
        </p:spPr>
      </p:pic>
      <p:pic>
        <p:nvPicPr>
          <p:cNvPr id="6" name="Picture 5">
            <a:extLst>
              <a:ext uri="{FF2B5EF4-FFF2-40B4-BE49-F238E27FC236}">
                <a16:creationId xmlns:a16="http://schemas.microsoft.com/office/drawing/2014/main" id="{B958EB97-DE2F-4EF6-B7DA-F5E5A57832BD}"/>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4175994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792D-C5A4-4F67-924A-ED0243FD99DA}"/>
              </a:ext>
            </a:extLst>
          </p:cNvPr>
          <p:cNvSpPr>
            <a:spLocks noGrp="1"/>
          </p:cNvSpPr>
          <p:nvPr>
            <p:ph type="title"/>
          </p:nvPr>
        </p:nvSpPr>
        <p:spPr>
          <a:xfrm>
            <a:off x="628650" y="412265"/>
            <a:ext cx="7886700" cy="594119"/>
          </a:xfrm>
        </p:spPr>
        <p:txBody>
          <a:bodyPr>
            <a:normAutofit/>
          </a:bodyPr>
          <a:lstStyle/>
          <a:p>
            <a:r>
              <a:rPr lang="en-US" sz="3200" b="1" dirty="0"/>
              <a:t>Service provider tiers</a:t>
            </a:r>
          </a:p>
        </p:txBody>
      </p:sp>
      <p:pic>
        <p:nvPicPr>
          <p:cNvPr id="6" name="Picture 5">
            <a:extLst>
              <a:ext uri="{FF2B5EF4-FFF2-40B4-BE49-F238E27FC236}">
                <a16:creationId xmlns:a16="http://schemas.microsoft.com/office/drawing/2014/main" id="{B958EB97-DE2F-4EF6-B7DA-F5E5A57832BD}"/>
              </a:ext>
            </a:extLst>
          </p:cNvPr>
          <p:cNvPicPr>
            <a:picLocks noChangeAspect="1"/>
          </p:cNvPicPr>
          <p:nvPr/>
        </p:nvPicPr>
        <p:blipFill>
          <a:blip r:embed="rId3"/>
          <a:stretch>
            <a:fillRect/>
          </a:stretch>
        </p:blipFill>
        <p:spPr>
          <a:xfrm>
            <a:off x="6486525" y="6208214"/>
            <a:ext cx="2505075" cy="563207"/>
          </a:xfrm>
          <a:prstGeom prst="rect">
            <a:avLst/>
          </a:prstGeom>
        </p:spPr>
      </p:pic>
      <p:sp>
        <p:nvSpPr>
          <p:cNvPr id="3" name="TextBox 2">
            <a:extLst>
              <a:ext uri="{FF2B5EF4-FFF2-40B4-BE49-F238E27FC236}">
                <a16:creationId xmlns:a16="http://schemas.microsoft.com/office/drawing/2014/main" id="{7F505DE1-5B88-41AB-A834-27E4D3E9BA3D}"/>
              </a:ext>
            </a:extLst>
          </p:cNvPr>
          <p:cNvSpPr txBox="1"/>
          <p:nvPr/>
        </p:nvSpPr>
        <p:spPr>
          <a:xfrm>
            <a:off x="397452" y="3429000"/>
            <a:ext cx="6774872" cy="369332"/>
          </a:xfrm>
          <a:prstGeom prst="rect">
            <a:avLst/>
          </a:prstGeom>
          <a:noFill/>
        </p:spPr>
        <p:txBody>
          <a:bodyPr wrap="square" rtlCol="0">
            <a:spAutoFit/>
          </a:bodyPr>
          <a:lstStyle/>
          <a:p>
            <a:r>
              <a:rPr lang="en-US" dirty="0">
                <a:solidFill>
                  <a:schemeClr val="bg1"/>
                </a:solidFill>
              </a:rPr>
              <a:t>Updated service provider portal</a:t>
            </a:r>
          </a:p>
        </p:txBody>
      </p:sp>
      <p:sp>
        <p:nvSpPr>
          <p:cNvPr id="5" name="TextBox 4">
            <a:extLst>
              <a:ext uri="{FF2B5EF4-FFF2-40B4-BE49-F238E27FC236}">
                <a16:creationId xmlns:a16="http://schemas.microsoft.com/office/drawing/2014/main" id="{B0E6A7D3-7A66-4530-B5D9-56C474403112}"/>
              </a:ext>
            </a:extLst>
          </p:cNvPr>
          <p:cNvSpPr txBox="1"/>
          <p:nvPr/>
        </p:nvSpPr>
        <p:spPr>
          <a:xfrm>
            <a:off x="5040272" y="1187903"/>
            <a:ext cx="3377045" cy="369332"/>
          </a:xfrm>
          <a:prstGeom prst="rect">
            <a:avLst/>
          </a:prstGeom>
          <a:noFill/>
        </p:spPr>
        <p:txBody>
          <a:bodyPr wrap="square" rtlCol="0">
            <a:spAutoFit/>
          </a:bodyPr>
          <a:lstStyle/>
          <a:p>
            <a:r>
              <a:rPr lang="en-US" dirty="0">
                <a:solidFill>
                  <a:schemeClr val="bg1"/>
                </a:solidFill>
              </a:rPr>
              <a:t>Marketing materials</a:t>
            </a:r>
          </a:p>
        </p:txBody>
      </p:sp>
      <p:pic>
        <p:nvPicPr>
          <p:cNvPr id="1026" name="Picture 1" descr="image001">
            <a:extLst>
              <a:ext uri="{FF2B5EF4-FFF2-40B4-BE49-F238E27FC236}">
                <a16:creationId xmlns:a16="http://schemas.microsoft.com/office/drawing/2014/main" id="{92C6E2C7-06BE-41F1-A48C-DCEBE14F9D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1" r="18836" b="12186"/>
          <a:stretch/>
        </p:blipFill>
        <p:spPr bwMode="auto">
          <a:xfrm>
            <a:off x="397452" y="4030544"/>
            <a:ext cx="6089073" cy="209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2624DF5-3F5A-484A-8204-F1FD9305F63F}"/>
              </a:ext>
            </a:extLst>
          </p:cNvPr>
          <p:cNvPicPr>
            <a:picLocks noChangeAspect="1"/>
          </p:cNvPicPr>
          <p:nvPr/>
        </p:nvPicPr>
        <p:blipFill>
          <a:blip r:embed="rId5"/>
          <a:stretch>
            <a:fillRect/>
          </a:stretch>
        </p:blipFill>
        <p:spPr>
          <a:xfrm>
            <a:off x="5040272" y="1604781"/>
            <a:ext cx="3584181" cy="4603433"/>
          </a:xfrm>
          <a:prstGeom prst="rect">
            <a:avLst/>
          </a:prstGeom>
        </p:spPr>
      </p:pic>
      <p:sp>
        <p:nvSpPr>
          <p:cNvPr id="8" name="TextBox 7">
            <a:extLst>
              <a:ext uri="{FF2B5EF4-FFF2-40B4-BE49-F238E27FC236}">
                <a16:creationId xmlns:a16="http://schemas.microsoft.com/office/drawing/2014/main" id="{1BEAA3EE-96E4-48E5-BAF4-1B267D9FAEE2}"/>
              </a:ext>
            </a:extLst>
          </p:cNvPr>
          <p:cNvSpPr txBox="1"/>
          <p:nvPr/>
        </p:nvSpPr>
        <p:spPr>
          <a:xfrm>
            <a:off x="628650" y="1213009"/>
            <a:ext cx="3855025" cy="2585323"/>
          </a:xfrm>
          <a:prstGeom prst="rect">
            <a:avLst/>
          </a:prstGeom>
          <a:noFill/>
        </p:spPr>
        <p:txBody>
          <a:bodyPr wrap="square" rtlCol="0">
            <a:spAutoFit/>
          </a:bodyPr>
          <a:lstStyle/>
          <a:p>
            <a:r>
              <a:rPr lang="en-US" b="1" dirty="0">
                <a:solidFill>
                  <a:schemeClr val="bg2"/>
                </a:solidFill>
              </a:rPr>
              <a:t>Benefits:</a:t>
            </a:r>
          </a:p>
          <a:p>
            <a:pPr marL="285750" indent="-285750">
              <a:buFont typeface="Arial" panose="020B0604020202020204" pitchFamily="34" charset="0"/>
              <a:buChar char="•"/>
            </a:pPr>
            <a:r>
              <a:rPr lang="en-US" dirty="0">
                <a:solidFill>
                  <a:schemeClr val="bg1"/>
                </a:solidFill>
              </a:rPr>
              <a:t>Listed as a premium contractor</a:t>
            </a:r>
          </a:p>
          <a:p>
            <a:pPr marL="285750" indent="-285750">
              <a:buFont typeface="Arial" panose="020B0604020202020204" pitchFamily="34" charset="0"/>
              <a:buChar char="•"/>
            </a:pPr>
            <a:r>
              <a:rPr lang="en-US" dirty="0">
                <a:solidFill>
                  <a:schemeClr val="bg1"/>
                </a:solidFill>
              </a:rPr>
              <a:t>Leads from energy advising</a:t>
            </a:r>
          </a:p>
          <a:p>
            <a:pPr marL="285750" indent="-285750">
              <a:buFont typeface="Arial" panose="020B0604020202020204" pitchFamily="34" charset="0"/>
              <a:buChar char="•"/>
            </a:pPr>
            <a:r>
              <a:rPr lang="en-US" dirty="0">
                <a:solidFill>
                  <a:schemeClr val="bg1"/>
                </a:solidFill>
              </a:rPr>
              <a:t>Premium rebate application</a:t>
            </a:r>
          </a:p>
          <a:p>
            <a:pPr marL="285750" indent="-285750">
              <a:buFont typeface="Arial" panose="020B0604020202020204" pitchFamily="34" charset="0"/>
              <a:buChar char="•"/>
            </a:pPr>
            <a:r>
              <a:rPr lang="en-US" dirty="0">
                <a:solidFill>
                  <a:schemeClr val="bg1"/>
                </a:solidFill>
              </a:rPr>
              <a:t>Access to marketing and branding materials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473526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655377" y="1402206"/>
            <a:ext cx="4021282" cy="676275"/>
          </a:xfrm>
        </p:spPr>
        <p:txBody>
          <a:bodyPr>
            <a:normAutofit/>
          </a:bodyPr>
          <a:lstStyle/>
          <a:p>
            <a:r>
              <a:rPr lang="en-US" sz="4000" b="1" dirty="0">
                <a:solidFill>
                  <a:srgbClr val="00A6CE"/>
                </a:solidFill>
                <a:latin typeface="Arial" pitchFamily="34" charset="0"/>
                <a:cs typeface="Arial" pitchFamily="34" charset="0"/>
              </a:rPr>
              <a:t>Future plans</a:t>
            </a:r>
            <a:endParaRPr lang="en-US" sz="4000" b="1"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pic>
        <p:nvPicPr>
          <p:cNvPr id="13" name="Picture 12">
            <a:extLst>
              <a:ext uri="{FF2B5EF4-FFF2-40B4-BE49-F238E27FC236}">
                <a16:creationId xmlns:a16="http://schemas.microsoft.com/office/drawing/2014/main" id="{7B8A3112-2FBC-4CAD-800E-E8A1520E3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5" y="1740343"/>
            <a:ext cx="2508327" cy="3733800"/>
          </a:xfrm>
          <a:prstGeom prst="rect">
            <a:avLst/>
          </a:prstGeom>
        </p:spPr>
      </p:pic>
      <p:sp>
        <p:nvSpPr>
          <p:cNvPr id="14" name="Content Placeholder 2">
            <a:extLst>
              <a:ext uri="{FF2B5EF4-FFF2-40B4-BE49-F238E27FC236}">
                <a16:creationId xmlns:a16="http://schemas.microsoft.com/office/drawing/2014/main" id="{AEF7862E-D776-498D-9177-75F94A8293B1}"/>
              </a:ext>
            </a:extLst>
          </p:cNvPr>
          <p:cNvSpPr>
            <a:spLocks noGrp="1"/>
          </p:cNvSpPr>
          <p:nvPr>
            <p:ph idx="1"/>
          </p:nvPr>
        </p:nvSpPr>
        <p:spPr>
          <a:xfrm>
            <a:off x="725843" y="2614746"/>
            <a:ext cx="5608282" cy="4953000"/>
          </a:xfrm>
        </p:spPr>
        <p:txBody>
          <a:bodyPr/>
          <a:lstStyle/>
          <a:p>
            <a:r>
              <a:rPr lang="en-US" dirty="0">
                <a:solidFill>
                  <a:schemeClr val="bg1"/>
                </a:solidFill>
                <a:latin typeface="Arial" pitchFamily="34" charset="0"/>
                <a:cs typeface="Arial" pitchFamily="34" charset="0"/>
              </a:rPr>
              <a:t>New pilot programs to meet higher goals in 2019 and beyond, for example:</a:t>
            </a:r>
          </a:p>
          <a:p>
            <a:pPr lvl="1"/>
            <a:r>
              <a:rPr lang="en-US" dirty="0">
                <a:solidFill>
                  <a:schemeClr val="bg1"/>
                </a:solidFill>
                <a:latin typeface="Arial" pitchFamily="34" charset="0"/>
                <a:cs typeface="Arial" pitchFamily="34" charset="0"/>
              </a:rPr>
              <a:t>Direct installs and energy advising</a:t>
            </a:r>
          </a:p>
          <a:p>
            <a:pPr lvl="1"/>
            <a:r>
              <a:rPr lang="en-US" dirty="0">
                <a:solidFill>
                  <a:schemeClr val="bg1"/>
                </a:solidFill>
                <a:latin typeface="Arial" pitchFamily="34" charset="0"/>
                <a:cs typeface="Arial" pitchFamily="34" charset="0"/>
              </a:rPr>
              <a:t>New program models</a:t>
            </a:r>
          </a:p>
          <a:p>
            <a:r>
              <a:rPr lang="en-US" dirty="0">
                <a:solidFill>
                  <a:schemeClr val="bg1"/>
                </a:solidFill>
                <a:latin typeface="Arial" pitchFamily="34" charset="0"/>
                <a:cs typeface="Arial" pitchFamily="34" charset="0"/>
              </a:rPr>
              <a:t>Future collaboration with gas providers</a:t>
            </a:r>
          </a:p>
          <a:p>
            <a:r>
              <a:rPr lang="en-US" dirty="0">
                <a:solidFill>
                  <a:schemeClr val="bg1"/>
                </a:solidFill>
                <a:latin typeface="Arial" pitchFamily="34" charset="0"/>
                <a:cs typeface="Arial" pitchFamily="34" charset="0"/>
              </a:rPr>
              <a:t>Online access to efficiency equipment</a:t>
            </a:r>
          </a:p>
          <a:p>
            <a:r>
              <a:rPr lang="en-US" dirty="0">
                <a:solidFill>
                  <a:schemeClr val="bg1"/>
                </a:solidFill>
                <a:latin typeface="Arial" pitchFamily="34" charset="0"/>
                <a:cs typeface="Arial" pitchFamily="34" charset="0"/>
              </a:rPr>
              <a:t>Increase in marketing</a:t>
            </a:r>
          </a:p>
        </p:txBody>
      </p:sp>
    </p:spTree>
    <p:extLst>
      <p:ext uri="{BB962C8B-B14F-4D97-AF65-F5344CB8AC3E}">
        <p14:creationId xmlns:p14="http://schemas.microsoft.com/office/powerpoint/2010/main" val="848764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15D8-7B60-41CD-A7A5-5E32A61818AB}"/>
              </a:ext>
            </a:extLst>
          </p:cNvPr>
          <p:cNvSpPr>
            <a:spLocks noGrp="1"/>
          </p:cNvSpPr>
          <p:nvPr>
            <p:ph type="title"/>
          </p:nvPr>
        </p:nvSpPr>
        <p:spPr>
          <a:xfrm>
            <a:off x="1371600" y="1152337"/>
            <a:ext cx="7143750" cy="563207"/>
          </a:xfrm>
        </p:spPr>
        <p:txBody>
          <a:bodyPr>
            <a:normAutofit/>
          </a:bodyPr>
          <a:lstStyle/>
          <a:p>
            <a:r>
              <a:rPr lang="en-US" sz="3200" b="1" dirty="0">
                <a:solidFill>
                  <a:schemeClr val="bg2"/>
                </a:solidFill>
              </a:rPr>
              <a:t>Why energy efficiency? </a:t>
            </a:r>
          </a:p>
        </p:txBody>
      </p:sp>
      <p:graphicFrame>
        <p:nvGraphicFramePr>
          <p:cNvPr id="5" name="Content Placeholder 5">
            <a:extLst>
              <a:ext uri="{FF2B5EF4-FFF2-40B4-BE49-F238E27FC236}">
                <a16:creationId xmlns:a16="http://schemas.microsoft.com/office/drawing/2014/main" id="{CC717C2B-0056-40E6-ACF9-5FA5C2F6C5B9}"/>
              </a:ext>
            </a:extLst>
          </p:cNvPr>
          <p:cNvGraphicFramePr>
            <a:graphicFrameLocks noGrp="1"/>
          </p:cNvGraphicFramePr>
          <p:nvPr>
            <p:ph idx="1"/>
            <p:extLst/>
          </p:nvPr>
        </p:nvGraphicFramePr>
        <p:xfrm>
          <a:off x="472273" y="1827887"/>
          <a:ext cx="5852717" cy="478069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0">
            <a:extLst>
              <a:ext uri="{FF2B5EF4-FFF2-40B4-BE49-F238E27FC236}">
                <a16:creationId xmlns:a16="http://schemas.microsoft.com/office/drawing/2014/main" id="{883CE2F9-1BF5-47C2-9CCC-3546D0811D57}"/>
              </a:ext>
            </a:extLst>
          </p:cNvPr>
          <p:cNvSpPr txBox="1">
            <a:spLocks/>
          </p:cNvSpPr>
          <p:nvPr/>
        </p:nvSpPr>
        <p:spPr>
          <a:xfrm>
            <a:off x="6324990" y="2684525"/>
            <a:ext cx="2666610" cy="302113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Resource management</a:t>
            </a:r>
          </a:p>
          <a:p>
            <a:r>
              <a:rPr lang="en-US" sz="2000" dirty="0">
                <a:solidFill>
                  <a:srgbClr val="000000"/>
                </a:solidFill>
                <a:latin typeface="Arial" panose="020B0604020202020204" pitchFamily="34" charset="0"/>
                <a:cs typeface="Arial" panose="020B0604020202020204" pitchFamily="34" charset="0"/>
              </a:rPr>
              <a:t>Delay generation</a:t>
            </a:r>
          </a:p>
          <a:p>
            <a:r>
              <a:rPr lang="en-US" sz="2000" dirty="0">
                <a:solidFill>
                  <a:srgbClr val="000000"/>
                </a:solidFill>
                <a:latin typeface="Arial" panose="020B0604020202020204" pitchFamily="34" charset="0"/>
                <a:cs typeface="Arial" panose="020B0604020202020204" pitchFamily="34" charset="0"/>
              </a:rPr>
              <a:t>Cost management</a:t>
            </a:r>
          </a:p>
          <a:p>
            <a:r>
              <a:rPr lang="en-US" sz="2000" dirty="0">
                <a:solidFill>
                  <a:srgbClr val="000000"/>
                </a:solidFill>
                <a:latin typeface="Arial" panose="020B0604020202020204" pitchFamily="34" charset="0"/>
                <a:cs typeface="Arial" panose="020B0604020202020204" pitchFamily="34" charset="0"/>
              </a:rPr>
              <a:t>Customer service</a:t>
            </a:r>
          </a:p>
        </p:txBody>
      </p:sp>
      <p:pic>
        <p:nvPicPr>
          <p:cNvPr id="8" name="Picture 7">
            <a:extLst>
              <a:ext uri="{FF2B5EF4-FFF2-40B4-BE49-F238E27FC236}">
                <a16:creationId xmlns:a16="http://schemas.microsoft.com/office/drawing/2014/main" id="{4D6FF3ED-C009-496C-B9EF-E2AEF9EEF7C6}"/>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2888916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ED6-F4CC-448B-8D73-4C7ACE6BF973}"/>
              </a:ext>
            </a:extLst>
          </p:cNvPr>
          <p:cNvSpPr>
            <a:spLocks noGrp="1"/>
          </p:cNvSpPr>
          <p:nvPr>
            <p:ph type="title"/>
          </p:nvPr>
        </p:nvSpPr>
        <p:spPr>
          <a:xfrm>
            <a:off x="0" y="2473238"/>
            <a:ext cx="9144000" cy="4056150"/>
          </a:xfrm>
        </p:spPr>
        <p:txBody>
          <a:bodyPr>
            <a:normAutofit/>
          </a:bodyPr>
          <a:lstStyle/>
          <a:p>
            <a:pPr algn="ctr">
              <a:lnSpc>
                <a:spcPct val="100000"/>
              </a:lnSpc>
              <a:spcBef>
                <a:spcPts val="600"/>
              </a:spcBef>
              <a:spcAft>
                <a:spcPts val="600"/>
              </a:spcAft>
            </a:pPr>
            <a:r>
              <a:rPr lang="en-US" sz="3200" b="1" dirty="0">
                <a:solidFill>
                  <a:schemeClr val="bg2"/>
                </a:solidFill>
              </a:rPr>
              <a:t>Contact us</a:t>
            </a:r>
            <a:br>
              <a:rPr lang="en-US" sz="3200" b="1" dirty="0">
                <a:solidFill>
                  <a:schemeClr val="bg2"/>
                </a:solidFill>
              </a:rPr>
            </a:br>
            <a:r>
              <a:rPr lang="en-US" sz="3200" b="1" u="sng" dirty="0">
                <a:solidFill>
                  <a:schemeClr val="bg2"/>
                </a:solidFill>
              </a:rPr>
              <a:t>B</a:t>
            </a:r>
            <a:r>
              <a:rPr lang="en-US" sz="3200" b="1" dirty="0">
                <a:solidFill>
                  <a:schemeClr val="bg2"/>
                </a:solidFill>
                <a:hlinkClick r:id="rId3"/>
              </a:rPr>
              <a:t>usiness@EfficiencyWorks.org</a:t>
            </a:r>
            <a:br>
              <a:rPr lang="en-US" sz="3200" b="1" dirty="0">
                <a:solidFill>
                  <a:schemeClr val="bg2"/>
                </a:solidFill>
              </a:rPr>
            </a:br>
            <a:r>
              <a:rPr lang="en-US" sz="3200" b="1" dirty="0">
                <a:solidFill>
                  <a:schemeClr val="bg2"/>
                </a:solidFill>
              </a:rPr>
              <a:t>1-877-981-1888</a:t>
            </a:r>
            <a:br>
              <a:rPr lang="en-US" sz="3200" b="1" dirty="0">
                <a:solidFill>
                  <a:schemeClr val="bg2"/>
                </a:solidFill>
              </a:rPr>
            </a:br>
            <a:br>
              <a:rPr lang="en-US" sz="3200" b="1" dirty="0">
                <a:solidFill>
                  <a:schemeClr val="bg2"/>
                </a:solidFill>
              </a:rPr>
            </a:br>
            <a:r>
              <a:rPr lang="en-US" sz="3200" b="1" dirty="0">
                <a:solidFill>
                  <a:schemeClr val="accent2"/>
                </a:solidFill>
              </a:rPr>
              <a:t>Call direct at</a:t>
            </a:r>
            <a:br>
              <a:rPr lang="en-US" sz="3200" b="1" dirty="0">
                <a:solidFill>
                  <a:schemeClr val="accent2"/>
                </a:solidFill>
              </a:rPr>
            </a:br>
            <a:r>
              <a:rPr lang="en-US" sz="3200" b="1" dirty="0">
                <a:solidFill>
                  <a:schemeClr val="accent2"/>
                </a:solidFill>
              </a:rPr>
              <a:t>970-229-4823</a:t>
            </a:r>
            <a:br>
              <a:rPr lang="en-US" sz="3200" b="1" dirty="0">
                <a:solidFill>
                  <a:schemeClr val="bg2"/>
                </a:solidFill>
              </a:rPr>
            </a:br>
            <a:endParaRPr lang="en-US" sz="3200" b="1" dirty="0">
              <a:solidFill>
                <a:schemeClr val="bg2"/>
              </a:solidFill>
            </a:endParaRPr>
          </a:p>
        </p:txBody>
      </p:sp>
      <p:pic>
        <p:nvPicPr>
          <p:cNvPr id="7" name="Picture 6">
            <a:extLst>
              <a:ext uri="{FF2B5EF4-FFF2-40B4-BE49-F238E27FC236}">
                <a16:creationId xmlns:a16="http://schemas.microsoft.com/office/drawing/2014/main" id="{564E17D2-0166-4945-89AA-31EC8595A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750" y="6162674"/>
            <a:ext cx="3143250" cy="523875"/>
          </a:xfrm>
          <a:prstGeom prst="rect">
            <a:avLst/>
          </a:prstGeom>
        </p:spPr>
      </p:pic>
      <p:sp>
        <p:nvSpPr>
          <p:cNvPr id="9" name="Rectangle 8">
            <a:extLst>
              <a:ext uri="{FF2B5EF4-FFF2-40B4-BE49-F238E27FC236}">
                <a16:creationId xmlns:a16="http://schemas.microsoft.com/office/drawing/2014/main" id="{25FC4815-4530-41FE-B290-154EEB7CD6F5}"/>
              </a:ext>
            </a:extLst>
          </p:cNvPr>
          <p:cNvSpPr/>
          <p:nvPr/>
        </p:nvSpPr>
        <p:spPr>
          <a:xfrm>
            <a:off x="0" y="0"/>
            <a:ext cx="9144000" cy="17907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580CF0-427C-4A23-A1D4-1E1EB65DF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75" y="126520"/>
            <a:ext cx="4972050" cy="1537660"/>
          </a:xfrm>
          <a:prstGeom prst="rect">
            <a:avLst/>
          </a:prstGeom>
        </p:spPr>
      </p:pic>
    </p:spTree>
    <p:extLst>
      <p:ext uri="{BB962C8B-B14F-4D97-AF65-F5344CB8AC3E}">
        <p14:creationId xmlns:p14="http://schemas.microsoft.com/office/powerpoint/2010/main" val="295416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DF55-A4B8-45CE-8F71-550108AD4AD5}"/>
              </a:ext>
            </a:extLst>
          </p:cNvPr>
          <p:cNvSpPr>
            <a:spLocks noGrp="1"/>
          </p:cNvSpPr>
          <p:nvPr>
            <p:ph type="title"/>
          </p:nvPr>
        </p:nvSpPr>
        <p:spPr>
          <a:xfrm>
            <a:off x="1371600" y="1195325"/>
            <a:ext cx="7143750" cy="473071"/>
          </a:xfrm>
        </p:spPr>
        <p:txBody>
          <a:bodyPr>
            <a:noAutofit/>
          </a:bodyPr>
          <a:lstStyle/>
          <a:p>
            <a:r>
              <a:rPr lang="en-US" sz="3200" b="1" dirty="0"/>
              <a:t>Efficiency into the future</a:t>
            </a:r>
          </a:p>
        </p:txBody>
      </p:sp>
      <p:pic>
        <p:nvPicPr>
          <p:cNvPr id="5" name="Picture 4">
            <a:extLst>
              <a:ext uri="{FF2B5EF4-FFF2-40B4-BE49-F238E27FC236}">
                <a16:creationId xmlns:a16="http://schemas.microsoft.com/office/drawing/2014/main" id="{7E0AE185-9B7B-4DE5-8EA0-F719890836FC}"/>
              </a:ext>
            </a:extLst>
          </p:cNvPr>
          <p:cNvPicPr>
            <a:picLocks noChangeAspect="1"/>
          </p:cNvPicPr>
          <p:nvPr/>
        </p:nvPicPr>
        <p:blipFill>
          <a:blip r:embed="rId3"/>
          <a:stretch>
            <a:fillRect/>
          </a:stretch>
        </p:blipFill>
        <p:spPr>
          <a:xfrm>
            <a:off x="6486525" y="6208214"/>
            <a:ext cx="2505075" cy="563207"/>
          </a:xfrm>
          <a:prstGeom prst="rect">
            <a:avLst/>
          </a:prstGeom>
        </p:spPr>
      </p:pic>
      <p:pic>
        <p:nvPicPr>
          <p:cNvPr id="7" name="Picture 6">
            <a:extLst>
              <a:ext uri="{FF2B5EF4-FFF2-40B4-BE49-F238E27FC236}">
                <a16:creationId xmlns:a16="http://schemas.microsoft.com/office/drawing/2014/main" id="{514056E5-3370-49BF-866D-A22ED7C345EB}"/>
              </a:ext>
            </a:extLst>
          </p:cNvPr>
          <p:cNvPicPr>
            <a:picLocks noChangeAspect="1"/>
          </p:cNvPicPr>
          <p:nvPr/>
        </p:nvPicPr>
        <p:blipFill>
          <a:blip r:embed="rId3"/>
          <a:stretch>
            <a:fillRect/>
          </a:stretch>
        </p:blipFill>
        <p:spPr>
          <a:xfrm>
            <a:off x="6515100" y="6201737"/>
            <a:ext cx="2505075" cy="563207"/>
          </a:xfrm>
          <a:prstGeom prst="rect">
            <a:avLst/>
          </a:prstGeom>
        </p:spPr>
      </p:pic>
      <p:graphicFrame>
        <p:nvGraphicFramePr>
          <p:cNvPr id="9" name="Content Placeholder 3">
            <a:extLst>
              <a:ext uri="{FF2B5EF4-FFF2-40B4-BE49-F238E27FC236}">
                <a16:creationId xmlns:a16="http://schemas.microsoft.com/office/drawing/2014/main" id="{E535AC0C-C949-4A7D-9076-7543DEB9C004}"/>
              </a:ext>
            </a:extLst>
          </p:cNvPr>
          <p:cNvGraphicFramePr>
            <a:graphicFrameLocks/>
          </p:cNvGraphicFramePr>
          <p:nvPr>
            <p:extLst>
              <p:ext uri="{D42A27DB-BD31-4B8C-83A1-F6EECF244321}">
                <p14:modId xmlns:p14="http://schemas.microsoft.com/office/powerpoint/2010/main" val="3976740248"/>
              </p:ext>
            </p:extLst>
          </p:nvPr>
        </p:nvGraphicFramePr>
        <p:xfrm>
          <a:off x="1371600" y="1906331"/>
          <a:ext cx="7372350" cy="3738324"/>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a:extLst>
              <a:ext uri="{FF2B5EF4-FFF2-40B4-BE49-F238E27FC236}">
                <a16:creationId xmlns:a16="http://schemas.microsoft.com/office/drawing/2014/main" id="{0CE2179E-B78E-4E2C-806B-91EE7943E635}"/>
              </a:ext>
            </a:extLst>
          </p:cNvPr>
          <p:cNvCxnSpPr>
            <a:cxnSpLocks/>
          </p:cNvCxnSpPr>
          <p:nvPr/>
        </p:nvCxnSpPr>
        <p:spPr>
          <a:xfrm>
            <a:off x="5634037" y="5162550"/>
            <a:ext cx="19954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76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807" y="745440"/>
            <a:ext cx="6343650" cy="857250"/>
          </a:xfrm>
        </p:spPr>
        <p:txBody>
          <a:bodyPr>
            <a:normAutofit/>
          </a:bodyPr>
          <a:lstStyle/>
          <a:p>
            <a:r>
              <a:rPr lang="en-US" sz="3200" b="1" dirty="0">
                <a:solidFill>
                  <a:srgbClr val="00A6CE"/>
                </a:solidFill>
                <a:latin typeface="Arial" pitchFamily="34" charset="0"/>
                <a:cs typeface="Arial" pitchFamily="34" charset="0"/>
              </a:rPr>
              <a:t>Efficiency Works</a:t>
            </a:r>
          </a:p>
        </p:txBody>
      </p:sp>
      <p:graphicFrame>
        <p:nvGraphicFramePr>
          <p:cNvPr id="8" name="Diagram 7"/>
          <p:cNvGraphicFramePr/>
          <p:nvPr>
            <p:extLst>
              <p:ext uri="{D42A27DB-BD31-4B8C-83A1-F6EECF244321}">
                <p14:modId xmlns:p14="http://schemas.microsoft.com/office/powerpoint/2010/main" val="1444318965"/>
              </p:ext>
            </p:extLst>
          </p:nvPr>
        </p:nvGraphicFramePr>
        <p:xfrm>
          <a:off x="371789" y="1868857"/>
          <a:ext cx="8381687" cy="4339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6">
            <a:extLst>
              <a:ext uri="{FF2B5EF4-FFF2-40B4-BE49-F238E27FC236}">
                <a16:creationId xmlns:a16="http://schemas.microsoft.com/office/drawing/2014/main" id="{832CAD94-00E1-4F65-8223-8A3ACDB127DA}"/>
              </a:ext>
            </a:extLst>
          </p:cNvPr>
          <p:cNvSpPr txBox="1">
            <a:spLocks/>
          </p:cNvSpPr>
          <p:nvPr/>
        </p:nvSpPr>
        <p:spPr>
          <a:xfrm>
            <a:off x="2167088" y="1587197"/>
            <a:ext cx="1712775" cy="457200"/>
          </a:xfrm>
          <a:prstGeom prst="rect">
            <a:avLst/>
          </a:prstGeom>
        </p:spPr>
        <p:txBody>
          <a:bodyPr vert="horz" lIns="68580" tIns="34290" rIns="68580" bIns="34290" rtlCol="0">
            <a:normAutofit/>
          </a:bodyPr>
          <a:lstStyle/>
          <a:p>
            <a:pPr marL="385754" indent="-385754" defTabSz="342892">
              <a:spcBef>
                <a:spcPct val="0"/>
              </a:spcBef>
              <a:defRPr/>
            </a:pPr>
            <a:r>
              <a:rPr lang="en-US" sz="2400" b="1" dirty="0">
                <a:solidFill>
                  <a:schemeClr val="accent2"/>
                </a:solidFill>
                <a:latin typeface="Arial" pitchFamily="34" charset="0"/>
                <a:cs typeface="Arial" pitchFamily="34" charset="0"/>
              </a:rPr>
              <a:t>Business</a:t>
            </a:r>
          </a:p>
        </p:txBody>
      </p:sp>
      <p:sp>
        <p:nvSpPr>
          <p:cNvPr id="5" name="Content Placeholder 6">
            <a:extLst>
              <a:ext uri="{FF2B5EF4-FFF2-40B4-BE49-F238E27FC236}">
                <a16:creationId xmlns:a16="http://schemas.microsoft.com/office/drawing/2014/main" id="{069F23C1-CF05-4599-9275-65807A950962}"/>
              </a:ext>
            </a:extLst>
          </p:cNvPr>
          <p:cNvSpPr txBox="1">
            <a:spLocks/>
          </p:cNvSpPr>
          <p:nvPr/>
        </p:nvSpPr>
        <p:spPr>
          <a:xfrm>
            <a:off x="5675161" y="1602690"/>
            <a:ext cx="1600200" cy="457200"/>
          </a:xfrm>
          <a:prstGeom prst="rect">
            <a:avLst/>
          </a:prstGeom>
        </p:spPr>
        <p:txBody>
          <a:bodyPr vert="horz" lIns="68580" tIns="34290" rIns="68580" bIns="34290" rtlCol="0">
            <a:normAutofit/>
          </a:bodyPr>
          <a:lstStyle/>
          <a:p>
            <a:pPr marL="385754" indent="-385754" defTabSz="342892">
              <a:spcBef>
                <a:spcPct val="0"/>
              </a:spcBef>
              <a:defRPr/>
            </a:pPr>
            <a:r>
              <a:rPr lang="en-US" sz="2400" b="1" dirty="0">
                <a:solidFill>
                  <a:schemeClr val="bg1"/>
                </a:solidFill>
                <a:latin typeface="Arial" pitchFamily="34" charset="0"/>
                <a:cs typeface="Arial" pitchFamily="34" charset="0"/>
              </a:rPr>
              <a:t>Homes</a:t>
            </a:r>
          </a:p>
        </p:txBody>
      </p:sp>
      <p:pic>
        <p:nvPicPr>
          <p:cNvPr id="6" name="Picture 5">
            <a:extLst>
              <a:ext uri="{FF2B5EF4-FFF2-40B4-BE49-F238E27FC236}">
                <a16:creationId xmlns:a16="http://schemas.microsoft.com/office/drawing/2014/main" id="{6FB8E556-69F8-4B78-99DE-F1ACE94229AA}"/>
              </a:ext>
            </a:extLst>
          </p:cNvPr>
          <p:cNvPicPr>
            <a:picLocks noChangeAspect="1"/>
          </p:cNvPicPr>
          <p:nvPr/>
        </p:nvPicPr>
        <p:blipFill>
          <a:blip r:embed="rId8"/>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42477101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B8EB-A5E3-4C04-B92C-E23749ECB0A8}"/>
              </a:ext>
            </a:extLst>
          </p:cNvPr>
          <p:cNvSpPr>
            <a:spLocks noGrp="1"/>
          </p:cNvSpPr>
          <p:nvPr>
            <p:ph type="title"/>
          </p:nvPr>
        </p:nvSpPr>
        <p:spPr>
          <a:xfrm>
            <a:off x="1243012" y="2214562"/>
            <a:ext cx="7143750" cy="676275"/>
          </a:xfrm>
        </p:spPr>
        <p:txBody>
          <a:bodyPr>
            <a:normAutofit/>
          </a:bodyPr>
          <a:lstStyle/>
          <a:p>
            <a:r>
              <a:rPr lang="en-US" sz="4000" b="1" dirty="0">
                <a:solidFill>
                  <a:srgbClr val="00A6CE"/>
                </a:solidFill>
                <a:latin typeface="Arial" pitchFamily="34" charset="0"/>
                <a:cs typeface="Arial" pitchFamily="34" charset="0"/>
              </a:rPr>
              <a:t>Efficiency Works Business:</a:t>
            </a:r>
            <a:endParaRPr lang="en-US" sz="4000" b="1" dirty="0"/>
          </a:p>
        </p:txBody>
      </p:sp>
      <p:sp>
        <p:nvSpPr>
          <p:cNvPr id="3" name="Content Placeholder 2">
            <a:extLst>
              <a:ext uri="{FF2B5EF4-FFF2-40B4-BE49-F238E27FC236}">
                <a16:creationId xmlns:a16="http://schemas.microsoft.com/office/drawing/2014/main" id="{82B8E6DA-994B-400A-AB24-142EC7C290DC}"/>
              </a:ext>
            </a:extLst>
          </p:cNvPr>
          <p:cNvSpPr>
            <a:spLocks noGrp="1"/>
          </p:cNvSpPr>
          <p:nvPr>
            <p:ph idx="1"/>
          </p:nvPr>
        </p:nvSpPr>
        <p:spPr>
          <a:xfrm>
            <a:off x="1857376" y="3263106"/>
            <a:ext cx="7286624" cy="4351339"/>
          </a:xfrm>
        </p:spPr>
        <p:txBody>
          <a:bodyPr/>
          <a:lstStyle/>
          <a:p>
            <a:pPr marL="170256" indent="0">
              <a:buNone/>
            </a:pPr>
            <a:r>
              <a:rPr lang="en-US" sz="3600" dirty="0">
                <a:solidFill>
                  <a:srgbClr val="FDB525"/>
                </a:solidFill>
                <a:latin typeface="Arial" panose="020B0604020202020204" pitchFamily="34" charset="0"/>
                <a:cs typeface="Arial" panose="020B0604020202020204" pitchFamily="34" charset="0"/>
              </a:rPr>
              <a:t>2018 program successes</a:t>
            </a:r>
          </a:p>
          <a:p>
            <a:endParaRPr lang="en-US" dirty="0"/>
          </a:p>
        </p:txBody>
      </p:sp>
      <p:pic>
        <p:nvPicPr>
          <p:cNvPr id="8" name="Picture 7">
            <a:extLst>
              <a:ext uri="{FF2B5EF4-FFF2-40B4-BE49-F238E27FC236}">
                <a16:creationId xmlns:a16="http://schemas.microsoft.com/office/drawing/2014/main" id="{59FDA966-B854-4C02-AB10-F9AA1CBC26DE}"/>
              </a:ext>
            </a:extLst>
          </p:cNvPr>
          <p:cNvPicPr>
            <a:picLocks noChangeAspect="1"/>
          </p:cNvPicPr>
          <p:nvPr/>
        </p:nvPicPr>
        <p:blipFill>
          <a:blip r:embed="rId3"/>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385992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6168"/>
            <a:ext cx="4294038" cy="857250"/>
          </a:xfrm>
        </p:spPr>
        <p:txBody>
          <a:bodyPr>
            <a:normAutofit/>
          </a:bodyPr>
          <a:lstStyle/>
          <a:p>
            <a:r>
              <a:rPr lang="en-US" sz="3200" b="1" dirty="0">
                <a:solidFill>
                  <a:srgbClr val="00A6CE"/>
                </a:solidFill>
                <a:latin typeface="Arial" pitchFamily="34" charset="0"/>
                <a:cs typeface="Arial" pitchFamily="34" charset="0"/>
              </a:rPr>
              <a:t>2018 at a glance</a:t>
            </a:r>
          </a:p>
        </p:txBody>
      </p:sp>
      <p:sp>
        <p:nvSpPr>
          <p:cNvPr id="4" name="Content Placeholder 6">
            <a:extLst>
              <a:ext uri="{FF2B5EF4-FFF2-40B4-BE49-F238E27FC236}">
                <a16:creationId xmlns:a16="http://schemas.microsoft.com/office/drawing/2014/main" id="{832CAD94-00E1-4F65-8223-8A3ACDB127DA}"/>
              </a:ext>
            </a:extLst>
          </p:cNvPr>
          <p:cNvSpPr txBox="1">
            <a:spLocks/>
          </p:cNvSpPr>
          <p:nvPr/>
        </p:nvSpPr>
        <p:spPr>
          <a:xfrm>
            <a:off x="3764750" y="2055662"/>
            <a:ext cx="1861703" cy="600629"/>
          </a:xfrm>
          <a:prstGeom prst="rect">
            <a:avLst/>
          </a:prstGeom>
        </p:spPr>
        <p:txBody>
          <a:bodyPr vert="horz" lIns="68580" tIns="34290" rIns="68580" bIns="34290" rtlCol="0">
            <a:normAutofit/>
          </a:bodyPr>
          <a:lstStyle/>
          <a:p>
            <a:pPr marL="385754" indent="-385754" defTabSz="342892">
              <a:spcBef>
                <a:spcPct val="0"/>
              </a:spcBef>
              <a:defRPr/>
            </a:pPr>
            <a:r>
              <a:rPr lang="en-US" sz="3000" b="1" dirty="0">
                <a:solidFill>
                  <a:schemeClr val="bg1"/>
                </a:solidFill>
                <a:latin typeface="Arial" pitchFamily="34" charset="0"/>
                <a:cs typeface="Arial" pitchFamily="34" charset="0"/>
              </a:rPr>
              <a:t>Business</a:t>
            </a:r>
          </a:p>
        </p:txBody>
      </p:sp>
      <p:pic>
        <p:nvPicPr>
          <p:cNvPr id="20" name="Picture 19">
            <a:extLst>
              <a:ext uri="{FF2B5EF4-FFF2-40B4-BE49-F238E27FC236}">
                <a16:creationId xmlns:a16="http://schemas.microsoft.com/office/drawing/2014/main" id="{E49A2A78-64F0-47D5-8836-4D0EB12F7007}"/>
              </a:ext>
            </a:extLst>
          </p:cNvPr>
          <p:cNvPicPr>
            <a:picLocks noChangeAspect="1"/>
          </p:cNvPicPr>
          <p:nvPr/>
        </p:nvPicPr>
        <p:blipFill>
          <a:blip r:embed="rId3"/>
          <a:stretch>
            <a:fillRect/>
          </a:stretch>
        </p:blipFill>
        <p:spPr>
          <a:xfrm>
            <a:off x="2525633" y="2833926"/>
            <a:ext cx="3971050" cy="1957025"/>
          </a:xfrm>
          <a:prstGeom prst="rect">
            <a:avLst/>
          </a:prstGeom>
        </p:spPr>
      </p:pic>
      <p:sp>
        <p:nvSpPr>
          <p:cNvPr id="49" name="Content Placeholder 6">
            <a:extLst>
              <a:ext uri="{FF2B5EF4-FFF2-40B4-BE49-F238E27FC236}">
                <a16:creationId xmlns:a16="http://schemas.microsoft.com/office/drawing/2014/main" id="{017C5D64-18B2-483E-8D52-CB7D29F419AE}"/>
              </a:ext>
            </a:extLst>
          </p:cNvPr>
          <p:cNvSpPr txBox="1">
            <a:spLocks/>
          </p:cNvSpPr>
          <p:nvPr/>
        </p:nvSpPr>
        <p:spPr>
          <a:xfrm>
            <a:off x="6452398" y="2506897"/>
            <a:ext cx="2298673" cy="742288"/>
          </a:xfrm>
          <a:prstGeom prst="rect">
            <a:avLst/>
          </a:prstGeom>
        </p:spPr>
        <p:txBody>
          <a:bodyPr vert="horz" lIns="68580" tIns="34290" rIns="68580" bIns="34290" rtlCol="0">
            <a:noAutofit/>
          </a:bodyPr>
          <a:lstStyle/>
          <a:p>
            <a:pPr marL="385754" indent="-385754" defTabSz="342892">
              <a:spcBef>
                <a:spcPct val="0"/>
              </a:spcBef>
              <a:defRPr/>
            </a:pPr>
            <a:r>
              <a:rPr lang="en-US" sz="2000" b="1" dirty="0">
                <a:solidFill>
                  <a:schemeClr val="accent1"/>
                </a:solidFill>
                <a:latin typeface="Arial" pitchFamily="34" charset="0"/>
                <a:cs typeface="Arial" pitchFamily="34" charset="0"/>
              </a:rPr>
              <a:t>Over 29,000</a:t>
            </a:r>
          </a:p>
          <a:p>
            <a:pPr marL="385754" indent="-385754" defTabSz="342892">
              <a:spcBef>
                <a:spcPct val="0"/>
              </a:spcBef>
              <a:defRPr/>
            </a:pPr>
            <a:r>
              <a:rPr lang="en-US" sz="2000" b="1" dirty="0">
                <a:solidFill>
                  <a:schemeClr val="accent1"/>
                </a:solidFill>
                <a:latin typeface="Arial" pitchFamily="34" charset="0"/>
                <a:cs typeface="Arial" pitchFamily="34" charset="0"/>
              </a:rPr>
              <a:t>MWhs saved</a:t>
            </a:r>
          </a:p>
        </p:txBody>
      </p:sp>
      <p:sp>
        <p:nvSpPr>
          <p:cNvPr id="50" name="Content Placeholder 6">
            <a:extLst>
              <a:ext uri="{FF2B5EF4-FFF2-40B4-BE49-F238E27FC236}">
                <a16:creationId xmlns:a16="http://schemas.microsoft.com/office/drawing/2014/main" id="{4E1FD027-5ADD-4350-B1B3-19B35B554CEA}"/>
              </a:ext>
            </a:extLst>
          </p:cNvPr>
          <p:cNvSpPr txBox="1">
            <a:spLocks/>
          </p:cNvSpPr>
          <p:nvPr/>
        </p:nvSpPr>
        <p:spPr>
          <a:xfrm>
            <a:off x="6279042" y="3608538"/>
            <a:ext cx="2791694" cy="601691"/>
          </a:xfrm>
          <a:prstGeom prst="rect">
            <a:avLst/>
          </a:prstGeom>
        </p:spPr>
        <p:txBody>
          <a:bodyPr vert="horz" lIns="68580" tIns="34290" rIns="68580" bIns="34290" rtlCol="0">
            <a:normAutofit/>
          </a:bodyPr>
          <a:lstStyle/>
          <a:p>
            <a:pPr marL="385754" indent="-385754" defTabSz="342892">
              <a:spcBef>
                <a:spcPct val="0"/>
              </a:spcBef>
              <a:defRPr/>
            </a:pPr>
            <a:r>
              <a:rPr lang="en-US" sz="2000" b="1" dirty="0">
                <a:solidFill>
                  <a:schemeClr val="accent1"/>
                </a:solidFill>
                <a:latin typeface="Arial" pitchFamily="34" charset="0"/>
                <a:cs typeface="Arial" pitchFamily="34" charset="0"/>
              </a:rPr>
              <a:t>1,007 upgrades</a:t>
            </a:r>
          </a:p>
        </p:txBody>
      </p:sp>
      <p:sp>
        <p:nvSpPr>
          <p:cNvPr id="51" name="Content Placeholder 6">
            <a:extLst>
              <a:ext uri="{FF2B5EF4-FFF2-40B4-BE49-F238E27FC236}">
                <a16:creationId xmlns:a16="http://schemas.microsoft.com/office/drawing/2014/main" id="{ADC200ED-1ACF-464F-9884-EA77CA37EB4C}"/>
              </a:ext>
            </a:extLst>
          </p:cNvPr>
          <p:cNvSpPr txBox="1">
            <a:spLocks/>
          </p:cNvSpPr>
          <p:nvPr/>
        </p:nvSpPr>
        <p:spPr>
          <a:xfrm>
            <a:off x="6496682" y="4510326"/>
            <a:ext cx="2791694" cy="601691"/>
          </a:xfrm>
          <a:prstGeom prst="rect">
            <a:avLst/>
          </a:prstGeom>
        </p:spPr>
        <p:txBody>
          <a:bodyPr vert="horz" lIns="68580" tIns="34290" rIns="68580" bIns="34290" rtlCol="0">
            <a:noAutofit/>
          </a:bodyPr>
          <a:lstStyle/>
          <a:p>
            <a:pPr marL="385754" indent="-385754" defTabSz="342892">
              <a:spcBef>
                <a:spcPct val="0"/>
              </a:spcBef>
              <a:defRPr/>
            </a:pPr>
            <a:r>
              <a:rPr lang="en-US" sz="2000" b="1" dirty="0">
                <a:solidFill>
                  <a:schemeClr val="accent1"/>
                </a:solidFill>
                <a:latin typeface="Arial" pitchFamily="34" charset="0"/>
                <a:cs typeface="Arial" pitchFamily="34" charset="0"/>
              </a:rPr>
              <a:t>Over $2.1M</a:t>
            </a:r>
          </a:p>
          <a:p>
            <a:pPr marL="385754" indent="-385754" defTabSz="342892">
              <a:spcBef>
                <a:spcPct val="0"/>
              </a:spcBef>
              <a:defRPr/>
            </a:pPr>
            <a:r>
              <a:rPr lang="en-US" sz="2000" b="1" dirty="0">
                <a:solidFill>
                  <a:schemeClr val="accent1"/>
                </a:solidFill>
                <a:latin typeface="Arial" pitchFamily="34" charset="0"/>
                <a:cs typeface="Arial" pitchFamily="34" charset="0"/>
              </a:rPr>
              <a:t>saved annually</a:t>
            </a:r>
          </a:p>
        </p:txBody>
      </p:sp>
      <p:sp>
        <p:nvSpPr>
          <p:cNvPr id="52" name="Content Placeholder 6">
            <a:extLst>
              <a:ext uri="{FF2B5EF4-FFF2-40B4-BE49-F238E27FC236}">
                <a16:creationId xmlns:a16="http://schemas.microsoft.com/office/drawing/2014/main" id="{E916AAF1-7A28-4E35-AA67-08D28D26DBBE}"/>
              </a:ext>
            </a:extLst>
          </p:cNvPr>
          <p:cNvSpPr txBox="1">
            <a:spLocks/>
          </p:cNvSpPr>
          <p:nvPr/>
        </p:nvSpPr>
        <p:spPr>
          <a:xfrm>
            <a:off x="1074055" y="4525653"/>
            <a:ext cx="1816682" cy="857250"/>
          </a:xfrm>
          <a:prstGeom prst="rect">
            <a:avLst/>
          </a:prstGeom>
        </p:spPr>
        <p:txBody>
          <a:bodyPr vert="horz" lIns="68580" tIns="34290" rIns="68580" bIns="34290" rtlCol="0">
            <a:normAutofit/>
          </a:bodyPr>
          <a:lstStyle/>
          <a:p>
            <a:pPr marL="385754" indent="-385754" defTabSz="342892">
              <a:spcBef>
                <a:spcPct val="0"/>
              </a:spcBef>
              <a:defRPr/>
            </a:pPr>
            <a:r>
              <a:rPr lang="en-US" sz="2000" b="1" dirty="0">
                <a:solidFill>
                  <a:schemeClr val="accent1"/>
                </a:solidFill>
                <a:latin typeface="Arial" pitchFamily="34" charset="0"/>
                <a:cs typeface="Arial" pitchFamily="34" charset="0"/>
              </a:rPr>
              <a:t>Over $7.1M </a:t>
            </a:r>
          </a:p>
          <a:p>
            <a:pPr marL="385754" indent="-385754" defTabSz="342892">
              <a:spcBef>
                <a:spcPct val="0"/>
              </a:spcBef>
              <a:defRPr/>
            </a:pPr>
            <a:r>
              <a:rPr lang="en-US" sz="2000" b="1" dirty="0">
                <a:solidFill>
                  <a:schemeClr val="accent1"/>
                </a:solidFill>
                <a:latin typeface="Arial" pitchFamily="34" charset="0"/>
                <a:cs typeface="Arial" pitchFamily="34" charset="0"/>
              </a:rPr>
              <a:t>rebates paid</a:t>
            </a:r>
          </a:p>
        </p:txBody>
      </p:sp>
      <p:sp>
        <p:nvSpPr>
          <p:cNvPr id="53" name="Content Placeholder 6">
            <a:extLst>
              <a:ext uri="{FF2B5EF4-FFF2-40B4-BE49-F238E27FC236}">
                <a16:creationId xmlns:a16="http://schemas.microsoft.com/office/drawing/2014/main" id="{CAA08E05-B20E-4E95-BC6B-91FD40B45138}"/>
              </a:ext>
            </a:extLst>
          </p:cNvPr>
          <p:cNvSpPr txBox="1">
            <a:spLocks/>
          </p:cNvSpPr>
          <p:nvPr/>
        </p:nvSpPr>
        <p:spPr>
          <a:xfrm>
            <a:off x="1148634" y="3419646"/>
            <a:ext cx="1816682" cy="857250"/>
          </a:xfrm>
          <a:prstGeom prst="rect">
            <a:avLst/>
          </a:prstGeom>
        </p:spPr>
        <p:txBody>
          <a:bodyPr vert="horz" lIns="68580" tIns="34290" rIns="68580" bIns="34290" rtlCol="0">
            <a:normAutofit fontScale="85000" lnSpcReduction="20000"/>
          </a:bodyPr>
          <a:lstStyle/>
          <a:p>
            <a:pPr marL="385754" indent="-385754" defTabSz="342892">
              <a:spcBef>
                <a:spcPct val="0"/>
              </a:spcBef>
              <a:defRPr/>
            </a:pPr>
            <a:r>
              <a:rPr lang="en-US" sz="2400" b="1" dirty="0">
                <a:solidFill>
                  <a:schemeClr val="accent1"/>
                </a:solidFill>
                <a:latin typeface="Arial" pitchFamily="34" charset="0"/>
                <a:cs typeface="Arial" pitchFamily="34" charset="0"/>
              </a:rPr>
              <a:t>36,174</a:t>
            </a:r>
          </a:p>
          <a:p>
            <a:pPr marL="385754" indent="-385754" defTabSz="342892">
              <a:spcBef>
                <a:spcPct val="0"/>
              </a:spcBef>
              <a:defRPr/>
            </a:pPr>
            <a:r>
              <a:rPr lang="en-US" sz="2400" b="1" dirty="0">
                <a:solidFill>
                  <a:schemeClr val="accent1"/>
                </a:solidFill>
                <a:latin typeface="Arial" pitchFamily="34" charset="0"/>
                <a:cs typeface="Arial" pitchFamily="34" charset="0"/>
              </a:rPr>
              <a:t>LED lamps</a:t>
            </a:r>
          </a:p>
          <a:p>
            <a:pPr marL="385754" indent="-385754" defTabSz="342892">
              <a:spcBef>
                <a:spcPct val="0"/>
              </a:spcBef>
              <a:defRPr/>
            </a:pPr>
            <a:r>
              <a:rPr lang="en-US" sz="2400" b="1" dirty="0">
                <a:solidFill>
                  <a:schemeClr val="accent1"/>
                </a:solidFill>
                <a:latin typeface="Arial" pitchFamily="34" charset="0"/>
                <a:cs typeface="Arial" pitchFamily="34" charset="0"/>
              </a:rPr>
              <a:t>installed</a:t>
            </a:r>
          </a:p>
        </p:txBody>
      </p:sp>
      <p:sp>
        <p:nvSpPr>
          <p:cNvPr id="54" name="Content Placeholder 6">
            <a:extLst>
              <a:ext uri="{FF2B5EF4-FFF2-40B4-BE49-F238E27FC236}">
                <a16:creationId xmlns:a16="http://schemas.microsoft.com/office/drawing/2014/main" id="{AD7DFEAA-0C96-4CD7-AB01-A4C83E3340C8}"/>
              </a:ext>
            </a:extLst>
          </p:cNvPr>
          <p:cNvSpPr txBox="1">
            <a:spLocks/>
          </p:cNvSpPr>
          <p:nvPr/>
        </p:nvSpPr>
        <p:spPr>
          <a:xfrm>
            <a:off x="1146963" y="2444915"/>
            <a:ext cx="1816682" cy="857250"/>
          </a:xfrm>
          <a:prstGeom prst="rect">
            <a:avLst/>
          </a:prstGeom>
        </p:spPr>
        <p:txBody>
          <a:bodyPr vert="horz" lIns="68580" tIns="34290" rIns="68580" bIns="34290" rtlCol="0">
            <a:normAutofit fontScale="85000" lnSpcReduction="20000"/>
          </a:bodyPr>
          <a:lstStyle/>
          <a:p>
            <a:pPr marL="385754" indent="-385754" defTabSz="342892">
              <a:spcBef>
                <a:spcPct val="0"/>
              </a:spcBef>
              <a:defRPr/>
            </a:pPr>
            <a:r>
              <a:rPr lang="en-US" sz="2400" b="1" dirty="0">
                <a:solidFill>
                  <a:schemeClr val="accent1"/>
                </a:solidFill>
                <a:latin typeface="Arial" pitchFamily="34" charset="0"/>
                <a:cs typeface="Arial" pitchFamily="34" charset="0"/>
              </a:rPr>
              <a:t>96 Service</a:t>
            </a:r>
          </a:p>
          <a:p>
            <a:pPr marL="385754" indent="-385754" defTabSz="342892">
              <a:spcBef>
                <a:spcPct val="0"/>
              </a:spcBef>
              <a:defRPr/>
            </a:pPr>
            <a:r>
              <a:rPr lang="en-US" sz="2400" b="1" dirty="0">
                <a:solidFill>
                  <a:schemeClr val="accent1"/>
                </a:solidFill>
                <a:latin typeface="Arial" pitchFamily="34" charset="0"/>
                <a:cs typeface="Arial" pitchFamily="34" charset="0"/>
              </a:rPr>
              <a:t>providers</a:t>
            </a:r>
          </a:p>
          <a:p>
            <a:pPr marL="385754" indent="-385754" defTabSz="342892">
              <a:spcBef>
                <a:spcPct val="0"/>
              </a:spcBef>
              <a:defRPr/>
            </a:pPr>
            <a:r>
              <a:rPr lang="en-US" sz="2400" b="1" dirty="0">
                <a:solidFill>
                  <a:schemeClr val="accent1"/>
                </a:solidFill>
                <a:latin typeface="Arial" pitchFamily="34" charset="0"/>
                <a:cs typeface="Arial" pitchFamily="34" charset="0"/>
              </a:rPr>
              <a:t>participating</a:t>
            </a:r>
          </a:p>
        </p:txBody>
      </p:sp>
      <p:sp>
        <p:nvSpPr>
          <p:cNvPr id="56" name="Content Placeholder 6">
            <a:extLst>
              <a:ext uri="{FF2B5EF4-FFF2-40B4-BE49-F238E27FC236}">
                <a16:creationId xmlns:a16="http://schemas.microsoft.com/office/drawing/2014/main" id="{2BA1338B-47DD-4924-B11F-360D0BBE9432}"/>
              </a:ext>
            </a:extLst>
          </p:cNvPr>
          <p:cNvSpPr txBox="1">
            <a:spLocks/>
          </p:cNvSpPr>
          <p:nvPr/>
        </p:nvSpPr>
        <p:spPr>
          <a:xfrm>
            <a:off x="1758609" y="5412114"/>
            <a:ext cx="5742705" cy="463366"/>
          </a:xfrm>
          <a:prstGeom prst="rect">
            <a:avLst/>
          </a:prstGeom>
        </p:spPr>
        <p:txBody>
          <a:bodyPr vert="horz" lIns="68580" tIns="34290" rIns="68580" bIns="34290" rtlCol="0">
            <a:normAutofit/>
          </a:bodyPr>
          <a:lstStyle/>
          <a:p>
            <a:pPr marL="385754" indent="-385754" algn="ctr" defTabSz="342892">
              <a:spcBef>
                <a:spcPct val="0"/>
              </a:spcBef>
              <a:defRPr/>
            </a:pPr>
            <a:r>
              <a:rPr lang="en-US" sz="2400" b="1" dirty="0">
                <a:solidFill>
                  <a:schemeClr val="accent2"/>
                </a:solidFill>
                <a:latin typeface="Arial" pitchFamily="34" charset="0"/>
                <a:cs typeface="Arial" pitchFamily="34" charset="0"/>
              </a:rPr>
              <a:t>Nearly 12% increase over 2017!</a:t>
            </a:r>
          </a:p>
        </p:txBody>
      </p:sp>
      <p:pic>
        <p:nvPicPr>
          <p:cNvPr id="13" name="Picture 12">
            <a:extLst>
              <a:ext uri="{FF2B5EF4-FFF2-40B4-BE49-F238E27FC236}">
                <a16:creationId xmlns:a16="http://schemas.microsoft.com/office/drawing/2014/main" id="{F235A54C-7C99-40B6-8F85-3EF772703870}"/>
              </a:ext>
            </a:extLst>
          </p:cNvPr>
          <p:cNvPicPr>
            <a:picLocks noChangeAspect="1"/>
          </p:cNvPicPr>
          <p:nvPr/>
        </p:nvPicPr>
        <p:blipFill>
          <a:blip r:embed="rId4"/>
          <a:stretch>
            <a:fillRect/>
          </a:stretch>
        </p:blipFill>
        <p:spPr>
          <a:xfrm>
            <a:off x="6486525" y="6208214"/>
            <a:ext cx="2505075" cy="563207"/>
          </a:xfrm>
          <a:prstGeom prst="rect">
            <a:avLst/>
          </a:prstGeom>
        </p:spPr>
      </p:pic>
    </p:spTree>
    <p:extLst>
      <p:ext uri="{BB962C8B-B14F-4D97-AF65-F5344CB8AC3E}">
        <p14:creationId xmlns:p14="http://schemas.microsoft.com/office/powerpoint/2010/main" val="1088330561"/>
      </p:ext>
    </p:extLst>
  </p:cSld>
  <p:clrMapOvr>
    <a:masterClrMapping/>
  </p:clrMapOvr>
  <p:transition/>
</p:sld>
</file>

<file path=ppt/theme/theme1.xml><?xml version="1.0" encoding="utf-8"?>
<a:theme xmlns:a="http://schemas.openxmlformats.org/drawingml/2006/main" name="1_Efficiency Works">
  <a:themeElements>
    <a:clrScheme name="Custom 7">
      <a:dk1>
        <a:srgbClr val="263746"/>
      </a:dk1>
      <a:lt1>
        <a:sysClr val="window" lastClr="FFFFFF"/>
      </a:lt1>
      <a:dk2>
        <a:srgbClr val="00A6CE"/>
      </a:dk2>
      <a:lt2>
        <a:srgbClr val="00A6CE"/>
      </a:lt2>
      <a:accent1>
        <a:srgbClr val="00A6CE"/>
      </a:accent1>
      <a:accent2>
        <a:srgbClr val="FDB525"/>
      </a:accent2>
      <a:accent3>
        <a:srgbClr val="8B6B29"/>
      </a:accent3>
      <a:accent4>
        <a:srgbClr val="8D813B"/>
      </a:accent4>
      <a:accent5>
        <a:srgbClr val="263746"/>
      </a:accent5>
      <a:accent6>
        <a:srgbClr val="E7E6E6"/>
      </a:accent6>
      <a:hlink>
        <a:srgbClr val="00A6CE"/>
      </a:hlink>
      <a:folHlink>
        <a:srgbClr val="00A6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fficiency Works PP" id="{A692955F-E1C0-4C7E-9668-2445F76F9411}" vid="{D1264BCC-EC9C-4C78-9E7F-D559CD52F646}"/>
    </a:ext>
  </a:extLst>
</a:theme>
</file>

<file path=ppt/theme/theme2.xml><?xml version="1.0" encoding="utf-8"?>
<a:theme xmlns:a="http://schemas.openxmlformats.org/drawingml/2006/main" name="1_Logo-Only">
  <a:themeElements>
    <a:clrScheme name="PRPA Colors">
      <a:dk1>
        <a:srgbClr val="0D0D0D"/>
      </a:dk1>
      <a:lt1>
        <a:sysClr val="window" lastClr="FFFFFF"/>
      </a:lt1>
      <a:dk2>
        <a:srgbClr val="808080"/>
      </a:dk2>
      <a:lt2>
        <a:srgbClr val="E5E5E5"/>
      </a:lt2>
      <a:accent1>
        <a:srgbClr val="008AD8"/>
      </a:accent1>
      <a:accent2>
        <a:srgbClr val="48A23F"/>
      </a:accent2>
      <a:accent3>
        <a:srgbClr val="005776"/>
      </a:accent3>
      <a:accent4>
        <a:srgbClr val="7965B2"/>
      </a:accent4>
      <a:accent5>
        <a:srgbClr val="D14124"/>
      </a:accent5>
      <a:accent6>
        <a:srgbClr val="FFC658"/>
      </a:accent6>
      <a:hlink>
        <a:srgbClr val="6CC24A"/>
      </a:hlink>
      <a:folHlink>
        <a:srgbClr val="62B5E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ansition Slide">
  <a:themeElements>
    <a:clrScheme name="PRPA Colors">
      <a:dk1>
        <a:srgbClr val="0D0D0D"/>
      </a:dk1>
      <a:lt1>
        <a:sysClr val="window" lastClr="FFFFFF"/>
      </a:lt1>
      <a:dk2>
        <a:srgbClr val="808080"/>
      </a:dk2>
      <a:lt2>
        <a:srgbClr val="E5E5E5"/>
      </a:lt2>
      <a:accent1>
        <a:srgbClr val="008AD8"/>
      </a:accent1>
      <a:accent2>
        <a:srgbClr val="48A23F"/>
      </a:accent2>
      <a:accent3>
        <a:srgbClr val="005776"/>
      </a:accent3>
      <a:accent4>
        <a:srgbClr val="7965B2"/>
      </a:accent4>
      <a:accent5>
        <a:srgbClr val="D14124"/>
      </a:accent5>
      <a:accent6>
        <a:srgbClr val="FFC658"/>
      </a:accent6>
      <a:hlink>
        <a:srgbClr val="6CC24A"/>
      </a:hlink>
      <a:folHlink>
        <a:srgbClr val="62B5E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PA Colors">
    <a:dk1>
      <a:srgbClr val="0D0D0D"/>
    </a:dk1>
    <a:lt1>
      <a:sysClr val="window" lastClr="FFFFFF"/>
    </a:lt1>
    <a:dk2>
      <a:srgbClr val="808080"/>
    </a:dk2>
    <a:lt2>
      <a:srgbClr val="E5E5E5"/>
    </a:lt2>
    <a:accent1>
      <a:srgbClr val="008AD8"/>
    </a:accent1>
    <a:accent2>
      <a:srgbClr val="48A23F"/>
    </a:accent2>
    <a:accent3>
      <a:srgbClr val="005776"/>
    </a:accent3>
    <a:accent4>
      <a:srgbClr val="7965B2"/>
    </a:accent4>
    <a:accent5>
      <a:srgbClr val="D14124"/>
    </a:accent5>
    <a:accent6>
      <a:srgbClr val="FFC658"/>
    </a:accent6>
    <a:hlink>
      <a:srgbClr val="6CC24A"/>
    </a:hlink>
    <a:folHlink>
      <a:srgbClr val="62B5E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rgbClr val="263746"/>
    </a:dk1>
    <a:lt1>
      <a:sysClr val="window" lastClr="FFFFFF"/>
    </a:lt1>
    <a:dk2>
      <a:srgbClr val="00A6CE"/>
    </a:dk2>
    <a:lt2>
      <a:srgbClr val="E7E6E6"/>
    </a:lt2>
    <a:accent1>
      <a:srgbClr val="00A6CE"/>
    </a:accent1>
    <a:accent2>
      <a:srgbClr val="FDB525"/>
    </a:accent2>
    <a:accent3>
      <a:srgbClr val="8B6B29"/>
    </a:accent3>
    <a:accent4>
      <a:srgbClr val="8D813B"/>
    </a:accent4>
    <a:accent5>
      <a:srgbClr val="263746"/>
    </a:accent5>
    <a:accent6>
      <a:srgbClr val="E7E6E6"/>
    </a:accent6>
    <a:hlink>
      <a:srgbClr val="263746"/>
    </a:hlink>
    <a:folHlink>
      <a:srgbClr val="00A6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3">
    <a:dk1>
      <a:srgbClr val="263746"/>
    </a:dk1>
    <a:lt1>
      <a:sysClr val="window" lastClr="FFFFFF"/>
    </a:lt1>
    <a:dk2>
      <a:srgbClr val="00A6CE"/>
    </a:dk2>
    <a:lt2>
      <a:srgbClr val="E7E6E6"/>
    </a:lt2>
    <a:accent1>
      <a:srgbClr val="00A6CE"/>
    </a:accent1>
    <a:accent2>
      <a:srgbClr val="FDB525"/>
    </a:accent2>
    <a:accent3>
      <a:srgbClr val="8B6B29"/>
    </a:accent3>
    <a:accent4>
      <a:srgbClr val="8D813B"/>
    </a:accent4>
    <a:accent5>
      <a:srgbClr val="263746"/>
    </a:accent5>
    <a:accent6>
      <a:srgbClr val="E7E6E6"/>
    </a:accent6>
    <a:hlink>
      <a:srgbClr val="263746"/>
    </a:hlink>
    <a:folHlink>
      <a:srgbClr val="00A6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3994</TotalTime>
  <Words>2309</Words>
  <Application>Microsoft Office PowerPoint</Application>
  <PresentationFormat>On-screen Show (4:3)</PresentationFormat>
  <Paragraphs>445</Paragraphs>
  <Slides>50</Slides>
  <Notes>50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50</vt:i4>
      </vt:variant>
    </vt:vector>
  </HeadingPairs>
  <TitlesOfParts>
    <vt:vector size="59" baseType="lpstr">
      <vt:lpstr>Arial</vt:lpstr>
      <vt:lpstr>Calibri</vt:lpstr>
      <vt:lpstr>Georgia</vt:lpstr>
      <vt:lpstr>Tahoma</vt:lpstr>
      <vt:lpstr>Wingdings</vt:lpstr>
      <vt:lpstr>1_Efficiency Works</vt:lpstr>
      <vt:lpstr>1_Logo-Only</vt:lpstr>
      <vt:lpstr>Office Theme</vt:lpstr>
      <vt:lpstr>Transition Slide</vt:lpstr>
      <vt:lpstr>PowerPoint Presentation</vt:lpstr>
      <vt:lpstr>PowerPoint Presentation</vt:lpstr>
      <vt:lpstr>PowerPoint Presentation</vt:lpstr>
      <vt:lpstr>PowerPoint Presentation</vt:lpstr>
      <vt:lpstr>Why energy efficiency? </vt:lpstr>
      <vt:lpstr>Efficiency into the future</vt:lpstr>
      <vt:lpstr>Efficiency Works</vt:lpstr>
      <vt:lpstr>Efficiency Works Business:</vt:lpstr>
      <vt:lpstr>2018 at a glance</vt:lpstr>
      <vt:lpstr>2018 program successes</vt:lpstr>
      <vt:lpstr>2018 program successes</vt:lpstr>
      <vt:lpstr>2018 program successes</vt:lpstr>
      <vt:lpstr>2018 program successes</vt:lpstr>
      <vt:lpstr>2018 program successes</vt:lpstr>
      <vt:lpstr>Number of business upgrades</vt:lpstr>
      <vt:lpstr>Largest Energy Saver:  Single Project</vt:lpstr>
      <vt:lpstr>Largest Energy Saver:  Service Provider</vt:lpstr>
      <vt:lpstr>Most Innovative Project</vt:lpstr>
      <vt:lpstr>Efficiency Works Business:</vt:lpstr>
      <vt:lpstr>PowerPoint Presentation</vt:lpstr>
      <vt:lpstr>PowerPoint Presentation</vt:lpstr>
      <vt:lpstr>PowerPoint Presentation</vt:lpstr>
      <vt:lpstr>PowerPoint Presentation</vt:lpstr>
      <vt:lpstr>PowerPoint Presentation</vt:lpstr>
      <vt:lpstr>Efficiency Works Business:</vt:lpstr>
      <vt:lpstr>2019 rebates</vt:lpstr>
      <vt:lpstr>2019 rebates</vt:lpstr>
      <vt:lpstr>2019 rebates</vt:lpstr>
      <vt:lpstr>2019 rebates lighting (retrofit examples)</vt:lpstr>
      <vt:lpstr>2019 rebates</vt:lpstr>
      <vt:lpstr>2019 rebates</vt:lpstr>
      <vt:lpstr>2019 rebates</vt:lpstr>
      <vt:lpstr>2019 rebates</vt:lpstr>
      <vt:lpstr>2019 rebates</vt:lpstr>
      <vt:lpstr>2019 rebates</vt:lpstr>
      <vt:lpstr>2019 rebates</vt:lpstr>
      <vt:lpstr>2019 rebates</vt:lpstr>
      <vt:lpstr>Efficiency Works Business:</vt:lpstr>
      <vt:lpstr>Start at the Efficiency Works website</vt:lpstr>
      <vt:lpstr>Application</vt:lpstr>
      <vt:lpstr>Application</vt:lpstr>
      <vt:lpstr>Application submissions</vt:lpstr>
      <vt:lpstr>Complete a project with Efficiency Works</vt:lpstr>
      <vt:lpstr>Efficiency Works Business:</vt:lpstr>
      <vt:lpstr>Coming in 2019</vt:lpstr>
      <vt:lpstr>Online webforms</vt:lpstr>
      <vt:lpstr>Coming in 2019</vt:lpstr>
      <vt:lpstr>Service provider tiers</vt:lpstr>
      <vt:lpstr>Future plans</vt:lpstr>
      <vt:lpstr>Contact us Business@EfficiencyWorks.org 1-877-981-1888  Call direct at 970-229-4823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Efficiency Works Business:  Energy Efficiency 101</dc:title>
  <dc:creator>Hawley, Alaina</dc:creator>
  <cp:lastModifiedBy>Hawley, Alaina</cp:lastModifiedBy>
  <cp:revision>237</cp:revision>
  <cp:lastPrinted>2019-01-09T17:14:19Z</cp:lastPrinted>
  <dcterms:created xsi:type="dcterms:W3CDTF">2018-06-21T15:00:43Z</dcterms:created>
  <dcterms:modified xsi:type="dcterms:W3CDTF">2019-01-09T21:28:45Z</dcterms:modified>
</cp:coreProperties>
</file>